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300" r:id="rId2"/>
    <p:sldId id="301" r:id="rId3"/>
    <p:sldId id="366" r:id="rId4"/>
    <p:sldId id="367" r:id="rId5"/>
    <p:sldId id="368" r:id="rId6"/>
    <p:sldId id="369" r:id="rId7"/>
    <p:sldId id="413" r:id="rId8"/>
    <p:sldId id="370" r:id="rId9"/>
    <p:sldId id="371" r:id="rId10"/>
    <p:sldId id="372" r:id="rId11"/>
    <p:sldId id="373" r:id="rId12"/>
    <p:sldId id="412" r:id="rId13"/>
    <p:sldId id="374" r:id="rId14"/>
    <p:sldId id="375" r:id="rId15"/>
    <p:sldId id="376" r:id="rId16"/>
    <p:sldId id="383" r:id="rId17"/>
    <p:sldId id="384" r:id="rId18"/>
    <p:sldId id="385" r:id="rId19"/>
    <p:sldId id="377" r:id="rId20"/>
    <p:sldId id="415" r:id="rId21"/>
    <p:sldId id="414" r:id="rId22"/>
    <p:sldId id="382" r:id="rId23"/>
    <p:sldId id="386" r:id="rId24"/>
    <p:sldId id="378" r:id="rId25"/>
    <p:sldId id="387" r:id="rId26"/>
    <p:sldId id="379"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5" r:id="rId42"/>
    <p:sldId id="402" r:id="rId43"/>
    <p:sldId id="404" r:id="rId44"/>
    <p:sldId id="411" r:id="rId45"/>
    <p:sldId id="406" r:id="rId46"/>
    <p:sldId id="407" r:id="rId47"/>
    <p:sldId id="365" r:id="rId48"/>
    <p:sldId id="409" r:id="rId49"/>
    <p:sldId id="336" r:id="rId50"/>
    <p:sldId id="305" r:id="rId51"/>
    <p:sldId id="41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D85BE8-71B8-4037-80D4-AFECDF7824AF}" type="datetimeFigureOut">
              <a:rPr lang="en-US" smtClean="0"/>
              <a:pPr/>
              <a:t>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866AA-130B-468D-B19D-F8CBA915C6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5C935ADB-5C23-4D4B-B190-E6EEFCF6073B}" type="slidenum">
              <a:rPr lang="en-US" altLang="el-GR"/>
              <a:pPr/>
              <a:t>31</a:t>
            </a:fld>
            <a:endParaRPr lang="en-US" altLang="el-GR"/>
          </a:p>
        </p:txBody>
      </p:sp>
      <p:sp>
        <p:nvSpPr>
          <p:cNvPr id="26627" name="Rectangle 7"/>
          <p:cNvSpPr txBox="1">
            <a:spLocks noGrp="1" noChangeArrowheads="1"/>
          </p:cNvSpPr>
          <p:nvPr/>
        </p:nvSpPr>
        <p:spPr bwMode="auto">
          <a:xfrm>
            <a:off x="3884235" y="8685092"/>
            <a:ext cx="2972128" cy="45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615" tIns="44307" rIns="88615" bIns="44307" anchor="b"/>
          <a:lstStyle>
            <a:lvl1pPr defTabSz="885825">
              <a:defRPr sz="1200">
                <a:solidFill>
                  <a:schemeClr val="tx1"/>
                </a:solidFill>
                <a:latin typeface="Arial" charset="0"/>
                <a:cs typeface="Arial" charset="0"/>
              </a:defRPr>
            </a:lvl1pPr>
            <a:lvl2pPr marL="742950" indent="-285750" defTabSz="885825">
              <a:defRPr sz="1200">
                <a:solidFill>
                  <a:schemeClr val="tx1"/>
                </a:solidFill>
                <a:latin typeface="Arial" charset="0"/>
                <a:cs typeface="Arial" charset="0"/>
              </a:defRPr>
            </a:lvl2pPr>
            <a:lvl3pPr marL="1143000" indent="-228600" defTabSz="885825">
              <a:defRPr sz="1200">
                <a:solidFill>
                  <a:schemeClr val="tx1"/>
                </a:solidFill>
                <a:latin typeface="Arial" charset="0"/>
                <a:cs typeface="Arial" charset="0"/>
              </a:defRPr>
            </a:lvl3pPr>
            <a:lvl4pPr marL="1600200" indent="-228600" defTabSz="885825">
              <a:defRPr sz="1200">
                <a:solidFill>
                  <a:schemeClr val="tx1"/>
                </a:solidFill>
                <a:latin typeface="Arial" charset="0"/>
                <a:cs typeface="Arial" charset="0"/>
              </a:defRPr>
            </a:lvl4pPr>
            <a:lvl5pPr marL="2057400" indent="-228600" defTabSz="885825">
              <a:defRPr sz="1200">
                <a:solidFill>
                  <a:schemeClr val="tx1"/>
                </a:solidFill>
                <a:latin typeface="Arial" charset="0"/>
                <a:cs typeface="Arial" charset="0"/>
              </a:defRPr>
            </a:lvl5pPr>
            <a:lvl6pPr marL="2514600" indent="-228600" defTabSz="885825" eaLnBrk="0" fontAlgn="base" hangingPunct="0">
              <a:spcBef>
                <a:spcPct val="30000"/>
              </a:spcBef>
              <a:spcAft>
                <a:spcPct val="0"/>
              </a:spcAft>
              <a:defRPr sz="1200">
                <a:solidFill>
                  <a:schemeClr val="tx1"/>
                </a:solidFill>
                <a:latin typeface="Arial" charset="0"/>
                <a:cs typeface="Arial" charset="0"/>
              </a:defRPr>
            </a:lvl6pPr>
            <a:lvl7pPr marL="2971800" indent="-228600" defTabSz="885825" eaLnBrk="0" fontAlgn="base" hangingPunct="0">
              <a:spcBef>
                <a:spcPct val="30000"/>
              </a:spcBef>
              <a:spcAft>
                <a:spcPct val="0"/>
              </a:spcAft>
              <a:defRPr sz="1200">
                <a:solidFill>
                  <a:schemeClr val="tx1"/>
                </a:solidFill>
                <a:latin typeface="Arial" charset="0"/>
                <a:cs typeface="Arial" charset="0"/>
              </a:defRPr>
            </a:lvl7pPr>
            <a:lvl8pPr marL="3429000" indent="-228600" defTabSz="885825" eaLnBrk="0" fontAlgn="base" hangingPunct="0">
              <a:spcBef>
                <a:spcPct val="30000"/>
              </a:spcBef>
              <a:spcAft>
                <a:spcPct val="0"/>
              </a:spcAft>
              <a:defRPr sz="1200">
                <a:solidFill>
                  <a:schemeClr val="tx1"/>
                </a:solidFill>
                <a:latin typeface="Arial" charset="0"/>
                <a:cs typeface="Arial" charset="0"/>
              </a:defRPr>
            </a:lvl8pPr>
            <a:lvl9pPr marL="3886200" indent="-228600" defTabSz="885825" eaLnBrk="0" fontAlgn="base" hangingPunct="0">
              <a:spcBef>
                <a:spcPct val="30000"/>
              </a:spcBef>
              <a:spcAft>
                <a:spcPct val="0"/>
              </a:spcAft>
              <a:defRPr sz="1200">
                <a:solidFill>
                  <a:schemeClr val="tx1"/>
                </a:solidFill>
                <a:latin typeface="Arial" charset="0"/>
                <a:cs typeface="Arial" charset="0"/>
              </a:defRPr>
            </a:lvl9pPr>
          </a:lstStyle>
          <a:p>
            <a:pPr algn="r"/>
            <a:fld id="{69826D14-FD27-462B-8565-E0B896645306}" type="slidenum">
              <a:rPr lang="el-GR" altLang="el-GR">
                <a:latin typeface="Times New Roman" pitchFamily="18" charset="0"/>
              </a:rPr>
              <a:pPr algn="r"/>
              <a:t>31</a:t>
            </a:fld>
            <a:endParaRPr lang="el-GR" altLang="el-GR">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615" tIns="44307" rIns="88615" bIns="44307"/>
          <a:lstStyle/>
          <a:p>
            <a:pPr eaLnBrk="1" hangingPunct="1"/>
            <a:endParaRPr lang="el-GR" altLang="el-GR" smtClean="0"/>
          </a:p>
        </p:txBody>
      </p:sp>
    </p:spTree>
    <p:extLst>
      <p:ext uri="{BB962C8B-B14F-4D97-AF65-F5344CB8AC3E}">
        <p14:creationId xmlns:p14="http://schemas.microsoft.com/office/powerpoint/2010/main" xmlns="" val="233479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1/27/2017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hyperlink" Target="http://www.google.com.cy/url?sa=i&amp;rct=j&amp;q=tent+image&amp;source=images&amp;cd=&amp;cad=rja&amp;uact=8&amp;docid=nupsmW0kKsa0kM&amp;tbnid=ATFhRKVGNyPzEM:&amp;ved=0CAcQjRw&amp;url=http://dir.indiamart.com/delhi/tents.html&amp;ei=ezI8VPKkCsPjaoXtgOgD&amp;bvm=bv.77161500,d.d2s&amp;psig=AFQjCNEMNWPexjjSZ776Jw60NBzx51L33A&amp;ust=1413317506152131" TargetMode="External"/><Relationship Id="rId9"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cy/url?sa=i&amp;rct=j&amp;q=&amp;esrc=s&amp;source=images&amp;cd=&amp;cad=rja&amp;uact=8&amp;ved=0ahUKEwiwrY2-xffOAhUF1xoKHY7UAX0QjRwIBw&amp;url=http://www.i-eidisi.com/2016/06/21/menete-i-pirkagia-sti-solea-sti-machi-tis-katasvesis-dekades-pirosvestes/&amp;psig=AFQjCNHVZjEIerwCkCksIwwkQ4MaUc1_zw&amp;ust=147314127773213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cy/url?sa=i&amp;rct=j&amp;q=&amp;esrc=s&amp;source=images&amp;cd=&amp;cad=rja&amp;uact=8&amp;ved=0ahUKEwiwrY2-xffOAhUF1xoKHY7UAX0QjRwIBw&amp;url=http://www.i-eidisi.com/2016/06/21/menete-i-pirkagia-sti-solea-sti-machi-tis-katasvesis-dekades-pirosvestes/&amp;psig=AFQjCNHVZjEIerwCkCksIwwkQ4MaUc1_zw&amp;ust=147314127773213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200400"/>
            <a:ext cx="7315200" cy="3200400"/>
          </a:xfrm>
        </p:spPr>
        <p:txBody>
          <a:bodyPr>
            <a:normAutofit lnSpcReduction="10000"/>
          </a:bodyPr>
          <a:lstStyle/>
          <a:p>
            <a:pPr algn="just">
              <a:buFontTx/>
              <a:buChar char="-"/>
            </a:pPr>
            <a:r>
              <a:rPr lang="el-GR" dirty="0" smtClean="0"/>
              <a:t> Σκοπός/Στόχοι Ημερίδας</a:t>
            </a:r>
            <a:endParaRPr lang="en-US" dirty="0" smtClean="0"/>
          </a:p>
          <a:p>
            <a:pPr algn="just"/>
            <a:endParaRPr lang="el-GR" dirty="0" smtClean="0"/>
          </a:p>
          <a:p>
            <a:pPr algn="just">
              <a:buFontTx/>
              <a:buChar char="-"/>
            </a:pPr>
            <a:r>
              <a:rPr lang="el-GR" dirty="0" smtClean="0"/>
              <a:t> Νομοθεσία - Οργάνωση πολιτικής άμυνας</a:t>
            </a:r>
            <a:endParaRPr lang="en-US" dirty="0" smtClean="0"/>
          </a:p>
          <a:p>
            <a:pPr algn="just"/>
            <a:endParaRPr lang="el-GR" dirty="0" smtClean="0"/>
          </a:p>
          <a:p>
            <a:pPr algn="just">
              <a:buFontTx/>
              <a:buChar char="-"/>
            </a:pPr>
            <a:r>
              <a:rPr lang="el-GR" dirty="0" smtClean="0"/>
              <a:t> Υφιστάμενα Σχέδια Αρμοδιότητας Δύναμης Π.Α.</a:t>
            </a:r>
            <a:endParaRPr lang="en-US" dirty="0" smtClean="0"/>
          </a:p>
          <a:p>
            <a:pPr algn="just"/>
            <a:endParaRPr lang="el-GR" dirty="0" smtClean="0"/>
          </a:p>
          <a:p>
            <a:pPr algn="just">
              <a:buFontTx/>
              <a:buChar char="-"/>
            </a:pPr>
            <a:r>
              <a:rPr lang="el-GR" dirty="0" smtClean="0"/>
              <a:t> Εξωτερικά Σχέδια </a:t>
            </a:r>
            <a:r>
              <a:rPr lang="en-US" dirty="0" smtClean="0"/>
              <a:t>SEVESO</a:t>
            </a:r>
            <a:endParaRPr lang="el-GR" dirty="0" smtClean="0"/>
          </a:p>
          <a:p>
            <a:pPr algn="just">
              <a:buFontTx/>
              <a:buChar char="-"/>
            </a:pPr>
            <a:endParaRPr lang="el-GR" dirty="0" smtClean="0"/>
          </a:p>
        </p:txBody>
      </p:sp>
      <p:sp>
        <p:nvSpPr>
          <p:cNvPr id="2" name="Title 1"/>
          <p:cNvSpPr>
            <a:spLocks noGrp="1"/>
          </p:cNvSpPr>
          <p:nvPr>
            <p:ph type="ctrTitle"/>
          </p:nvPr>
        </p:nvSpPr>
        <p:spPr/>
        <p:txBody>
          <a:bodyPr>
            <a:normAutofit/>
          </a:bodyPr>
          <a:lstStyle/>
          <a:p>
            <a:r>
              <a:rPr lang="el-GR" sz="3200" u="sng" dirty="0" smtClean="0">
                <a:latin typeface="Arial" pitchFamily="34" charset="0"/>
                <a:cs typeface="Arial" pitchFamily="34" charset="0"/>
              </a:rPr>
              <a:t>ΗΜΕΡΙΔΑ ΠΟΛΙΤΙΚΗΣ ΑΜΥΝΑΣ</a:t>
            </a:r>
            <a:br>
              <a:rPr lang="el-GR" sz="3200" u="sng" dirty="0" smtClean="0">
                <a:latin typeface="Arial" pitchFamily="34" charset="0"/>
                <a:cs typeface="Arial" pitchFamily="34" charset="0"/>
              </a:rPr>
            </a:br>
            <a:r>
              <a:rPr lang="el-GR" sz="3200" dirty="0" smtClean="0">
                <a:latin typeface="Arial" pitchFamily="34" charset="0"/>
                <a:cs typeface="Arial" pitchFamily="34" charset="0"/>
              </a:rPr>
              <a:t>(Πέμπτη </a:t>
            </a:r>
            <a:r>
              <a:rPr lang="el-GR" sz="3200" dirty="0" smtClean="0">
                <a:latin typeface="Arial" pitchFamily="34" charset="0"/>
                <a:cs typeface="Arial" pitchFamily="34" charset="0"/>
              </a:rPr>
              <a:t>2</a:t>
            </a:r>
            <a:r>
              <a:rPr lang="en-US" sz="3200" dirty="0" smtClean="0">
                <a:latin typeface="Arial" pitchFamily="34" charset="0"/>
                <a:cs typeface="Arial" pitchFamily="34" charset="0"/>
              </a:rPr>
              <a:t>6</a:t>
            </a:r>
            <a:r>
              <a:rPr lang="el-GR" sz="3200" dirty="0" smtClean="0">
                <a:latin typeface="Arial" pitchFamily="34" charset="0"/>
                <a:cs typeface="Arial" pitchFamily="34" charset="0"/>
              </a:rPr>
              <a:t> Ιανουαρίου </a:t>
            </a:r>
            <a:r>
              <a:rPr lang="el-GR" sz="3200" dirty="0" smtClean="0">
                <a:latin typeface="Arial" pitchFamily="34" charset="0"/>
                <a:cs typeface="Arial" pitchFamily="34" charset="0"/>
              </a:rPr>
              <a:t>2017)</a:t>
            </a:r>
            <a:endParaRPr lang="en-GB" sz="3200" u="sng"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609600" y="3494544"/>
            <a:ext cx="8077200" cy="1938992"/>
          </a:xfrm>
          <a:prstGeom prst="rect">
            <a:avLst/>
          </a:prstGeom>
          <a:noFill/>
        </p:spPr>
        <p:txBody>
          <a:bodyPr wrap="square" rtlCol="0">
            <a:spAutoFit/>
          </a:bodyPr>
          <a:lstStyle/>
          <a:p>
            <a:pPr algn="ctr"/>
            <a:r>
              <a:rPr lang="el-GR" sz="2400" b="1" u="sng" dirty="0" smtClean="0">
                <a:latin typeface="Arial" pitchFamily="34" charset="0"/>
                <a:cs typeface="Arial" pitchFamily="34" charset="0"/>
              </a:rPr>
              <a:t>ΠΕΡΙ ΠΟΛΙΤΙΚΗΣ ΑΜΥΝΑΣ ΝΟΜΟΘΕΣΙΑ</a:t>
            </a:r>
          </a:p>
          <a:p>
            <a:pPr algn="just"/>
            <a:endParaRPr lang="el-GR" sz="2400" b="1" u="sng" dirty="0" smtClean="0">
              <a:latin typeface="Arial" pitchFamily="34" charset="0"/>
              <a:cs typeface="Arial" pitchFamily="34" charset="0"/>
            </a:endParaRPr>
          </a:p>
          <a:p>
            <a:pPr algn="just"/>
            <a:r>
              <a:rPr lang="el-GR" sz="2400" dirty="0" smtClean="0">
                <a:latin typeface="Arial" pitchFamily="34" charset="0"/>
                <a:cs typeface="Arial" pitchFamily="34" charset="0"/>
              </a:rPr>
              <a:t>Παράλληλα το Υ.Σ. δύναται με διάταγμά του να κηρύξει για σκοπούς σχεδιασμού και εκπαίδευσης σε θέματα πολιτικής άμυνας, </a:t>
            </a:r>
            <a:r>
              <a:rPr lang="el-GR" sz="2400" b="1" dirty="0" smtClean="0">
                <a:solidFill>
                  <a:srgbClr val="FF0000"/>
                </a:solidFill>
                <a:latin typeface="Arial" pitchFamily="34" charset="0"/>
                <a:cs typeface="Arial" pitchFamily="34" charset="0"/>
              </a:rPr>
              <a:t>Ουσιώδεις Υπηρεσίες</a:t>
            </a:r>
            <a:r>
              <a:rPr lang="el-GR" sz="2400" dirty="0" smtClean="0">
                <a:latin typeface="Arial" pitchFamily="34" charset="0"/>
                <a:cs typeface="Arial" pitchFamily="34" charset="0"/>
              </a:rPr>
              <a:t>.</a:t>
            </a:r>
            <a:endParaRPr lang="el-G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7" name="TextBox 6"/>
          <p:cNvSpPr txBox="1"/>
          <p:nvPr/>
        </p:nvSpPr>
        <p:spPr>
          <a:xfrm>
            <a:off x="152400" y="3148548"/>
            <a:ext cx="8991600" cy="2677656"/>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ΟΥΣΙΩΔΕΙΣ ΥΠΗΡΕΣΙΕΣ</a:t>
            </a:r>
          </a:p>
          <a:p>
            <a:endParaRPr lang="el-GR" sz="2400" b="1" u="sng" dirty="0" smtClean="0">
              <a:latin typeface="Arial" pitchFamily="34" charset="0"/>
              <a:cs typeface="Arial" pitchFamily="34" charset="0"/>
            </a:endParaRPr>
          </a:p>
          <a:p>
            <a:r>
              <a:rPr lang="el-GR" sz="2400" b="1" dirty="0" smtClean="0">
                <a:latin typeface="Arial" pitchFamily="34" charset="0"/>
                <a:cs typeface="Arial" pitchFamily="34" charset="0"/>
              </a:rPr>
              <a:t>Οποιοδήποτε Υπουργείο ή Τμήμα ή Υπηρεσία αυτού</a:t>
            </a:r>
          </a:p>
          <a:p>
            <a:endParaRPr lang="el-GR" sz="2400" b="1" dirty="0">
              <a:latin typeface="Arial" pitchFamily="34" charset="0"/>
              <a:cs typeface="Arial" pitchFamily="34" charset="0"/>
            </a:endParaRPr>
          </a:p>
          <a:p>
            <a:r>
              <a:rPr lang="el-GR" sz="2400" b="1" dirty="0" smtClean="0">
                <a:latin typeface="Arial" pitchFamily="34" charset="0"/>
                <a:cs typeface="Arial" pitchFamily="34" charset="0"/>
              </a:rPr>
              <a:t>Οποιοδήποτε Τμήμα ή Υπηρεσία Ο.Δ.Δ.</a:t>
            </a:r>
          </a:p>
          <a:p>
            <a:endParaRPr lang="el-GR" sz="2400" b="1" dirty="0">
              <a:latin typeface="Arial" pitchFamily="34" charset="0"/>
              <a:cs typeface="Arial" pitchFamily="34" charset="0"/>
            </a:endParaRPr>
          </a:p>
          <a:p>
            <a:r>
              <a:rPr lang="el-GR" sz="2400" b="1" dirty="0" smtClean="0">
                <a:latin typeface="Arial" pitchFamily="34" charset="0"/>
                <a:cs typeface="Arial" pitchFamily="34" charset="0"/>
              </a:rPr>
              <a:t>Οποιοδήποτε Τμήμα ή Υπηρεσία ιδιωτικής εταιρείας ή Ο.Ι.Δ.</a:t>
            </a:r>
            <a:endParaRPr lang="el-G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7" name="TextBox 6"/>
          <p:cNvSpPr txBox="1"/>
          <p:nvPr/>
        </p:nvSpPr>
        <p:spPr>
          <a:xfrm>
            <a:off x="152400" y="3148548"/>
            <a:ext cx="8991600" cy="2677656"/>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ΟΥΣΙΩΔΕΙΣ ΥΠΗΡΕΣΙΕΣ</a:t>
            </a:r>
          </a:p>
          <a:p>
            <a:pPr algn="ctr"/>
            <a:endParaRPr lang="el-GR" sz="2400" b="1" u="sng" dirty="0" smtClean="0">
              <a:solidFill>
                <a:srgbClr val="FF0000"/>
              </a:solidFill>
              <a:latin typeface="Arial" pitchFamily="34" charset="0"/>
              <a:cs typeface="Arial" pitchFamily="34" charset="0"/>
            </a:endParaRPr>
          </a:p>
          <a:p>
            <a:pPr algn="ctr"/>
            <a:endParaRPr lang="el-GR" sz="2400" b="1" u="sng" dirty="0" smtClean="0">
              <a:solidFill>
                <a:srgbClr val="FF0000"/>
              </a:solidFill>
              <a:latin typeface="Arial" pitchFamily="34" charset="0"/>
              <a:cs typeface="Arial" pitchFamily="34" charset="0"/>
            </a:endParaRPr>
          </a:p>
          <a:p>
            <a:pPr algn="just"/>
            <a:r>
              <a:rPr lang="el-GR" sz="2400" dirty="0" smtClean="0">
                <a:latin typeface="Arial" pitchFamily="34" charset="0"/>
                <a:cs typeface="Arial" pitchFamily="34" charset="0"/>
              </a:rPr>
              <a:t>Ο όρος «Ουσιώδεις υπηρεσίες» </a:t>
            </a:r>
            <a:r>
              <a:rPr lang="el-GR" sz="2400" dirty="0" err="1" smtClean="0">
                <a:latin typeface="Arial" pitchFamily="34" charset="0"/>
                <a:cs typeface="Arial" pitchFamily="34" charset="0"/>
              </a:rPr>
              <a:t>σηµαίνει</a:t>
            </a:r>
            <a:r>
              <a:rPr lang="el-GR" sz="2400" dirty="0" smtClean="0">
                <a:latin typeface="Arial" pitchFamily="34" charset="0"/>
                <a:cs typeface="Arial" pitchFamily="34" charset="0"/>
              </a:rPr>
              <a:t> υπηρεσίες η διακοπή των οποίων θα έθετε σε κίνδυνο τη ζωή, την προσωπική ασφάλεια ή υγεία του συνόλου ή µ</a:t>
            </a:r>
            <a:r>
              <a:rPr lang="el-GR" sz="2400" dirty="0" err="1" smtClean="0">
                <a:latin typeface="Arial" pitchFamily="34" charset="0"/>
                <a:cs typeface="Arial" pitchFamily="34" charset="0"/>
              </a:rPr>
              <a:t>έρους</a:t>
            </a:r>
            <a:r>
              <a:rPr lang="el-GR" sz="2400" dirty="0" smtClean="0">
                <a:latin typeface="Arial" pitchFamily="34" charset="0"/>
                <a:cs typeface="Arial" pitchFamily="34" charset="0"/>
              </a:rPr>
              <a:t> του </a:t>
            </a:r>
            <a:r>
              <a:rPr lang="el-GR" sz="2400" dirty="0" err="1" smtClean="0">
                <a:latin typeface="Arial" pitchFamily="34" charset="0"/>
                <a:cs typeface="Arial" pitchFamily="34" charset="0"/>
              </a:rPr>
              <a:t>πληθυσµού</a:t>
            </a:r>
            <a:r>
              <a:rPr lang="el-GR" sz="2400" dirty="0" smtClean="0">
                <a:latin typeface="Arial" pitchFamily="34" charset="0"/>
                <a:cs typeface="Arial" pitchFamily="34" charset="0"/>
              </a:rPr>
              <a:t>.</a:t>
            </a:r>
            <a:endParaRPr lang="el-GR" sz="2400" b="1" u="sng" dirty="0" smtClean="0">
              <a:solidFill>
                <a:srgbClr val="FF0000"/>
              </a:solidFill>
              <a:latin typeface="Arial" pitchFamily="34" charset="0"/>
              <a:cs typeface="Arial" pitchFamily="34" charset="0"/>
            </a:endParaRPr>
          </a:p>
          <a:p>
            <a:endParaRPr lang="el-GR" sz="2400" b="1" u="sng"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609600" y="3276600"/>
            <a:ext cx="8077200" cy="3046988"/>
          </a:xfrm>
          <a:prstGeom prst="rect">
            <a:avLst/>
          </a:prstGeom>
          <a:noFill/>
        </p:spPr>
        <p:txBody>
          <a:bodyPr wrap="square" rtlCol="0">
            <a:spAutoFit/>
          </a:bodyPr>
          <a:lstStyle/>
          <a:p>
            <a:pPr algn="ctr"/>
            <a:r>
              <a:rPr lang="el-GR" sz="2400" b="1" u="sng" dirty="0" smtClean="0">
                <a:latin typeface="Arial" pitchFamily="34" charset="0"/>
                <a:cs typeface="Arial" pitchFamily="34" charset="0"/>
              </a:rPr>
              <a:t>ΠΕΡΙ ΠΟΛΙΤΙΚΗΣ ΑΜΥΝΑΣ ΝΟΜΟΘΕΣΙΑ</a:t>
            </a:r>
          </a:p>
          <a:p>
            <a:pPr algn="just"/>
            <a:endParaRPr lang="el-GR" sz="2400" b="1" u="sng" dirty="0" smtClean="0">
              <a:latin typeface="Arial" pitchFamily="34" charset="0"/>
              <a:cs typeface="Arial" pitchFamily="34" charset="0"/>
            </a:endParaRPr>
          </a:p>
          <a:p>
            <a:pPr algn="just"/>
            <a:r>
              <a:rPr lang="el-GR" sz="2400" dirty="0" smtClean="0">
                <a:latin typeface="Arial" pitchFamily="34" charset="0"/>
                <a:cs typeface="Arial" pitchFamily="34" charset="0"/>
              </a:rPr>
              <a:t>Για τον έλεγχο και συντονισμό των πολιτικών αμυντικών δυνάμεων, διορίζονται:</a:t>
            </a:r>
          </a:p>
          <a:p>
            <a:pPr algn="just"/>
            <a:endParaRPr lang="el-GR" sz="2400" dirty="0" smtClean="0">
              <a:latin typeface="Arial" pitchFamily="34" charset="0"/>
              <a:cs typeface="Arial" pitchFamily="34" charset="0"/>
            </a:endParaRPr>
          </a:p>
          <a:p>
            <a:pPr algn="just"/>
            <a:r>
              <a:rPr lang="el-GR" sz="2400" b="1" dirty="0" smtClean="0">
                <a:solidFill>
                  <a:srgbClr val="FF0000"/>
                </a:solidFill>
                <a:latin typeface="Arial" pitchFamily="34" charset="0"/>
                <a:cs typeface="Arial" pitchFamily="34" charset="0"/>
              </a:rPr>
              <a:t>Κεντρικό </a:t>
            </a:r>
            <a:r>
              <a:rPr lang="el-GR" sz="2400" dirty="0" smtClean="0">
                <a:latin typeface="Arial" pitchFamily="34" charset="0"/>
                <a:cs typeface="Arial" pitchFamily="34" charset="0"/>
              </a:rPr>
              <a:t>Συμβούλιο Πολιτικής Άμυνας</a:t>
            </a:r>
          </a:p>
          <a:p>
            <a:pPr algn="just"/>
            <a:endParaRPr lang="el-GR" sz="2400" dirty="0" smtClean="0">
              <a:latin typeface="Arial" pitchFamily="34" charset="0"/>
              <a:cs typeface="Arial" pitchFamily="34" charset="0"/>
            </a:endParaRPr>
          </a:p>
          <a:p>
            <a:pPr algn="just"/>
            <a:r>
              <a:rPr lang="el-GR" sz="2400" b="1" dirty="0" smtClean="0">
                <a:solidFill>
                  <a:srgbClr val="FF0000"/>
                </a:solidFill>
                <a:latin typeface="Arial" pitchFamily="34" charset="0"/>
                <a:cs typeface="Arial" pitchFamily="34" charset="0"/>
              </a:rPr>
              <a:t>Επαρχιακά</a:t>
            </a:r>
            <a:r>
              <a:rPr lang="el-GR" sz="2400" dirty="0" smtClean="0">
                <a:latin typeface="Arial" pitchFamily="34" charset="0"/>
                <a:cs typeface="Arial" pitchFamily="34" charset="0"/>
              </a:rPr>
              <a:t> Συμβούλια Πολιτικής Άμυνας</a:t>
            </a:r>
            <a:endParaRPr lang="el-G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609600" y="3124200"/>
            <a:ext cx="8077200" cy="3600986"/>
          </a:xfrm>
          <a:prstGeom prst="rect">
            <a:avLst/>
          </a:prstGeom>
          <a:noFill/>
        </p:spPr>
        <p:txBody>
          <a:bodyPr wrap="square" rtlCol="0">
            <a:spAutoFit/>
          </a:bodyPr>
          <a:lstStyle/>
          <a:p>
            <a:pPr algn="ctr"/>
            <a:r>
              <a:rPr lang="el-GR" sz="2400" b="1" u="sng" dirty="0" smtClean="0">
                <a:latin typeface="Arial" pitchFamily="34" charset="0"/>
                <a:cs typeface="Arial" pitchFamily="34" charset="0"/>
              </a:rPr>
              <a:t>ΚΕΝΤΡΙΚΟ ΣΥΜΒΟΥΛΙΟ</a:t>
            </a:r>
          </a:p>
          <a:p>
            <a:pPr algn="just"/>
            <a:endParaRPr lang="el-GR" sz="1200" b="1" u="sng" dirty="0" smtClean="0">
              <a:latin typeface="Arial" pitchFamily="34" charset="0"/>
              <a:cs typeface="Arial" pitchFamily="34" charset="0"/>
            </a:endParaRPr>
          </a:p>
          <a:p>
            <a:pPr algn="just"/>
            <a:r>
              <a:rPr lang="el-GR" sz="2400" b="1" u="sng" dirty="0" smtClean="0">
                <a:latin typeface="Arial" pitchFamily="34" charset="0"/>
                <a:cs typeface="Arial" pitchFamily="34" charset="0"/>
              </a:rPr>
              <a:t>ΓΔ ΥΠΕΣ</a:t>
            </a:r>
            <a:r>
              <a:rPr lang="el-GR" sz="2400" dirty="0" smtClean="0">
                <a:latin typeface="Arial" pitchFamily="34" charset="0"/>
                <a:cs typeface="Arial" pitchFamily="34" charset="0"/>
              </a:rPr>
              <a:t>			Α/ΓΕΕΦ ή εκπρόσωπο</a:t>
            </a:r>
          </a:p>
          <a:p>
            <a:pPr algn="just"/>
            <a:r>
              <a:rPr lang="el-GR" sz="2400" dirty="0" smtClean="0">
                <a:latin typeface="Arial" pitchFamily="34" charset="0"/>
                <a:cs typeface="Arial" pitchFamily="34" charset="0"/>
              </a:rPr>
              <a:t>ΓΔ ΥΠΟΙΚ			Α/Αστυνομίας ή εκπρόσωπο</a:t>
            </a:r>
          </a:p>
          <a:p>
            <a:pPr algn="just"/>
            <a:r>
              <a:rPr lang="el-GR" sz="2400" dirty="0" smtClean="0">
                <a:latin typeface="Arial" pitchFamily="34" charset="0"/>
                <a:cs typeface="Arial" pitchFamily="34" charset="0"/>
              </a:rPr>
              <a:t>ΓΔ ΥΠΕΚΑ			</a:t>
            </a:r>
            <a:r>
              <a:rPr lang="el-GR" sz="2400" dirty="0" smtClean="0">
                <a:solidFill>
                  <a:srgbClr val="FF0000"/>
                </a:solidFill>
                <a:latin typeface="Arial" pitchFamily="34" charset="0"/>
                <a:cs typeface="Arial" pitchFamily="34" charset="0"/>
              </a:rPr>
              <a:t>Δ/Π.Α.</a:t>
            </a:r>
          </a:p>
          <a:p>
            <a:pPr algn="just"/>
            <a:r>
              <a:rPr lang="el-GR" sz="2400" dirty="0" smtClean="0">
                <a:latin typeface="Arial" pitchFamily="34" charset="0"/>
                <a:cs typeface="Arial" pitchFamily="34" charset="0"/>
              </a:rPr>
              <a:t>ΓΔ ΥΠΑΜ			Εκπρόσωπο Ε.Δ.</a:t>
            </a:r>
          </a:p>
          <a:p>
            <a:pPr algn="just"/>
            <a:r>
              <a:rPr lang="el-GR" sz="2400" dirty="0" smtClean="0">
                <a:latin typeface="Arial" pitchFamily="34" charset="0"/>
                <a:cs typeface="Arial" pitchFamily="34" charset="0"/>
              </a:rPr>
              <a:t>ΓΔ ΥΔΔΤ			Εκπρόσωπο Ε.Κ.</a:t>
            </a:r>
          </a:p>
          <a:p>
            <a:pPr algn="just"/>
            <a:r>
              <a:rPr lang="el-GR" sz="2400" dirty="0" smtClean="0">
                <a:latin typeface="Arial" pitchFamily="34" charset="0"/>
                <a:cs typeface="Arial" pitchFamily="34" charset="0"/>
              </a:rPr>
              <a:t>ΓΔ ΥΠΕΒΤ			+6 διορισμένους από το Υ.Σ.</a:t>
            </a:r>
          </a:p>
          <a:p>
            <a:pPr algn="just"/>
            <a:r>
              <a:rPr lang="el-GR" sz="2400" dirty="0" smtClean="0">
                <a:latin typeface="Arial" pitchFamily="34" charset="0"/>
                <a:cs typeface="Arial" pitchFamily="34" charset="0"/>
              </a:rPr>
              <a:t>ΓΔ ΥΜΣΕ</a:t>
            </a:r>
          </a:p>
          <a:p>
            <a:pPr algn="just"/>
            <a:r>
              <a:rPr lang="el-GR" sz="2400" dirty="0" smtClean="0">
                <a:latin typeface="Arial" pitchFamily="34" charset="0"/>
                <a:cs typeface="Arial" pitchFamily="34" charset="0"/>
              </a:rPr>
              <a:t>ΓΔ ΥΠΥΓ</a:t>
            </a:r>
            <a:endParaRPr lang="el-G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457200" y="3124200"/>
            <a:ext cx="8229600" cy="2862322"/>
          </a:xfrm>
          <a:prstGeom prst="rect">
            <a:avLst/>
          </a:prstGeom>
          <a:noFill/>
        </p:spPr>
        <p:txBody>
          <a:bodyPr wrap="square" rtlCol="0">
            <a:spAutoFit/>
          </a:bodyPr>
          <a:lstStyle/>
          <a:p>
            <a:pPr algn="ctr"/>
            <a:r>
              <a:rPr lang="el-GR" sz="2400" b="1" u="sng" dirty="0" smtClean="0">
                <a:latin typeface="Arial" pitchFamily="34" charset="0"/>
                <a:cs typeface="Arial" pitchFamily="34" charset="0"/>
              </a:rPr>
              <a:t>ΕΠΑΡΧΙΑΚΟ ΣΥΜΒΟΥΛΙΟ</a:t>
            </a:r>
          </a:p>
          <a:p>
            <a:pPr algn="just"/>
            <a:endParaRPr lang="el-GR" sz="1200" b="1" u="sng" dirty="0" smtClean="0">
              <a:latin typeface="Arial" pitchFamily="34" charset="0"/>
              <a:cs typeface="Arial" pitchFamily="34" charset="0"/>
            </a:endParaRPr>
          </a:p>
          <a:p>
            <a:pPr algn="just"/>
            <a:r>
              <a:rPr lang="el-GR" sz="2400" b="1" u="sng" dirty="0" smtClean="0">
                <a:latin typeface="Arial" pitchFamily="34" charset="0"/>
                <a:cs typeface="Arial" pitchFamily="34" charset="0"/>
              </a:rPr>
              <a:t>Έπαρχος</a:t>
            </a:r>
            <a:r>
              <a:rPr lang="el-GR" sz="2400" dirty="0" smtClean="0">
                <a:latin typeface="Arial" pitchFamily="34" charset="0"/>
                <a:cs typeface="Arial" pitchFamily="34" charset="0"/>
              </a:rPr>
              <a:t>			Εκπρόσωπο Ε.Φ.</a:t>
            </a:r>
          </a:p>
          <a:p>
            <a:pPr algn="just"/>
            <a:r>
              <a:rPr lang="el-GR" sz="2400" dirty="0" smtClean="0">
                <a:latin typeface="Arial" pitchFamily="34" charset="0"/>
                <a:cs typeface="Arial" pitchFamily="34" charset="0"/>
              </a:rPr>
              <a:t>Εκπρόσωπο ΥΠΕΚΑ 	Αστυνομικό Διευθυντή Επαρχίας</a:t>
            </a:r>
          </a:p>
          <a:p>
            <a:pPr algn="just"/>
            <a:r>
              <a:rPr lang="el-GR" sz="2400" dirty="0" smtClean="0">
                <a:latin typeface="Arial" pitchFamily="34" charset="0"/>
                <a:cs typeface="Arial" pitchFamily="34" charset="0"/>
              </a:rPr>
              <a:t>Υπεύθυνο Π.Σ.		</a:t>
            </a:r>
            <a:r>
              <a:rPr lang="el-GR" sz="2400" dirty="0" smtClean="0">
                <a:solidFill>
                  <a:srgbClr val="FF0000"/>
                </a:solidFill>
                <a:latin typeface="Arial" pitchFamily="34" charset="0"/>
                <a:cs typeface="Arial" pitchFamily="34" charset="0"/>
              </a:rPr>
              <a:t>Διευθυντής ΠΕ.Δ.Π.Α.</a:t>
            </a:r>
          </a:p>
          <a:p>
            <a:pPr algn="just"/>
            <a:r>
              <a:rPr lang="el-GR" sz="2400" dirty="0" smtClean="0">
                <a:latin typeface="Arial" pitchFamily="34" charset="0"/>
                <a:cs typeface="Arial" pitchFamily="34" charset="0"/>
              </a:rPr>
              <a:t>Εκπρόσωπο ΥΠΕΒΤ			</a:t>
            </a:r>
          </a:p>
          <a:p>
            <a:pPr algn="just"/>
            <a:r>
              <a:rPr lang="el-GR" sz="2400" dirty="0" smtClean="0">
                <a:latin typeface="Arial" pitchFamily="34" charset="0"/>
                <a:cs typeface="Arial" pitchFamily="34" charset="0"/>
              </a:rPr>
              <a:t>Εκπρόσωπο ΥΠΥΓ     	+6 διορισμένους από τον ΥΠΕΣ</a:t>
            </a:r>
          </a:p>
          <a:p>
            <a:pPr algn="just"/>
            <a:r>
              <a:rPr lang="el-GR" sz="2400" dirty="0" smtClean="0">
                <a:latin typeface="Arial" pitchFamily="34" charset="0"/>
                <a:cs typeface="Arial" pitchFamily="34" charset="0"/>
              </a:rPr>
              <a:t>Εκπρόσωπο ΥΜΣΕ			</a:t>
            </a:r>
            <a:endParaRPr lang="el-G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7392" y="1657024"/>
            <a:ext cx="2016224" cy="307777"/>
          </a:xfrm>
          <a:prstGeom prst="rect">
            <a:avLst/>
          </a:prstGeom>
          <a:solidFill>
            <a:srgbClr val="00B0F0"/>
          </a:solidFill>
          <a:ln>
            <a:solidFill>
              <a:schemeClr val="tx1"/>
            </a:solidFill>
          </a:ln>
        </p:spPr>
        <p:txBody>
          <a:bodyPr wrap="square" rtlCol="0">
            <a:spAutoFit/>
          </a:bodyPr>
          <a:lstStyle/>
          <a:p>
            <a:pPr algn="ctr"/>
            <a:r>
              <a:rPr lang="el-GR" sz="1400" dirty="0" smtClean="0">
                <a:latin typeface="Arial" pitchFamily="34" charset="0"/>
                <a:cs typeface="Arial" pitchFamily="34" charset="0"/>
              </a:rPr>
              <a:t>Υπουργός Εσωτερικών</a:t>
            </a:r>
            <a:endParaRPr lang="el-GR" sz="1400" dirty="0">
              <a:latin typeface="Arial" pitchFamily="34" charset="0"/>
              <a:cs typeface="Arial" pitchFamily="34" charset="0"/>
            </a:endParaRPr>
          </a:p>
        </p:txBody>
      </p:sp>
      <p:sp>
        <p:nvSpPr>
          <p:cNvPr id="3" name="TextBox 2"/>
          <p:cNvSpPr txBox="1"/>
          <p:nvPr/>
        </p:nvSpPr>
        <p:spPr>
          <a:xfrm>
            <a:off x="434886" y="3974901"/>
            <a:ext cx="1616834" cy="246221"/>
          </a:xfrm>
          <a:prstGeom prst="rect">
            <a:avLst/>
          </a:prstGeom>
          <a:solidFill>
            <a:srgbClr val="FFC000"/>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ΠΕΔΠΑ ΛΕΥΚΩΣΙΑΣ</a:t>
            </a:r>
            <a:endParaRPr lang="el-GR" sz="1000" dirty="0">
              <a:latin typeface="Arial" pitchFamily="34" charset="0"/>
              <a:cs typeface="Arial" pitchFamily="34" charset="0"/>
            </a:endParaRPr>
          </a:p>
        </p:txBody>
      </p:sp>
      <p:cxnSp>
        <p:nvCxnSpPr>
          <p:cNvPr id="13" name="Straight Connector 12"/>
          <p:cNvCxnSpPr/>
          <p:nvPr/>
        </p:nvCxnSpPr>
        <p:spPr>
          <a:xfrm>
            <a:off x="1252658" y="3763069"/>
            <a:ext cx="661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8" idx="2"/>
          </p:cNvCxnSpPr>
          <p:nvPr/>
        </p:nvCxnSpPr>
        <p:spPr>
          <a:xfrm>
            <a:off x="4251310" y="3639378"/>
            <a:ext cx="4194" cy="1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52658" y="3763069"/>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84168" y="3763069"/>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43198" y="3177713"/>
            <a:ext cx="2016224" cy="461665"/>
          </a:xfrm>
          <a:prstGeom prst="rect">
            <a:avLst/>
          </a:prstGeom>
          <a:solidFill>
            <a:srgbClr val="FFC000"/>
          </a:solidFill>
          <a:ln>
            <a:solidFill>
              <a:schemeClr val="tx1"/>
            </a:solidFill>
          </a:ln>
        </p:spPr>
        <p:txBody>
          <a:bodyPr wrap="square" rtlCol="0">
            <a:spAutoFit/>
          </a:bodyPr>
          <a:lstStyle/>
          <a:p>
            <a:pPr algn="ctr"/>
            <a:r>
              <a:rPr lang="el-GR" sz="1200" dirty="0" smtClean="0">
                <a:latin typeface="Arial" pitchFamily="34" charset="0"/>
                <a:cs typeface="Arial" pitchFamily="34" charset="0"/>
              </a:rPr>
              <a:t>Γενική Διοίκηση</a:t>
            </a:r>
          </a:p>
          <a:p>
            <a:pPr algn="ctr"/>
            <a:r>
              <a:rPr lang="el-GR" sz="1200" dirty="0" smtClean="0">
                <a:latin typeface="Arial" pitchFamily="34" charset="0"/>
                <a:cs typeface="Arial" pitchFamily="34" charset="0"/>
              </a:rPr>
              <a:t> Πολιτικής Άμυνας</a:t>
            </a:r>
            <a:endParaRPr lang="el-GR" sz="1200" dirty="0">
              <a:latin typeface="Arial" pitchFamily="34" charset="0"/>
              <a:cs typeface="Arial" pitchFamily="34" charset="0"/>
            </a:endParaRPr>
          </a:p>
        </p:txBody>
      </p:sp>
      <p:cxnSp>
        <p:nvCxnSpPr>
          <p:cNvPr id="30" name="Straight Connector 29"/>
          <p:cNvCxnSpPr/>
          <p:nvPr/>
        </p:nvCxnSpPr>
        <p:spPr>
          <a:xfrm>
            <a:off x="4249147" y="1966737"/>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15816" y="3763069"/>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863273" y="3763069"/>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204457" y="1875745"/>
            <a:ext cx="1616834" cy="461665"/>
          </a:xfrm>
          <a:prstGeom prst="rect">
            <a:avLst/>
          </a:prstGeom>
          <a:solidFill>
            <a:srgbClr val="FFFF00"/>
          </a:solidFill>
          <a:ln>
            <a:solidFill>
              <a:schemeClr val="tx1"/>
            </a:solidFill>
          </a:ln>
        </p:spPr>
        <p:txBody>
          <a:bodyPr wrap="square" rtlCol="0">
            <a:spAutoFit/>
          </a:bodyPr>
          <a:lstStyle/>
          <a:p>
            <a:pPr algn="ctr"/>
            <a:r>
              <a:rPr lang="el-GR" sz="1200" dirty="0" smtClean="0">
                <a:latin typeface="Arial" pitchFamily="34" charset="0"/>
                <a:cs typeface="Arial" pitchFamily="34" charset="0"/>
              </a:rPr>
              <a:t>Κεντρικό Συμβούλιο πολιτικής άμυνας</a:t>
            </a:r>
            <a:endParaRPr lang="el-GR" sz="1200" dirty="0">
              <a:latin typeface="Arial" pitchFamily="34" charset="0"/>
              <a:cs typeface="Arial" pitchFamily="34" charset="0"/>
            </a:endParaRPr>
          </a:p>
        </p:txBody>
      </p:sp>
      <p:sp>
        <p:nvSpPr>
          <p:cNvPr id="72" name="TextBox 71"/>
          <p:cNvSpPr txBox="1"/>
          <p:nvPr/>
        </p:nvSpPr>
        <p:spPr>
          <a:xfrm>
            <a:off x="7491670" y="4586208"/>
            <a:ext cx="1194311" cy="415498"/>
          </a:xfrm>
          <a:prstGeom prst="rect">
            <a:avLst/>
          </a:prstGeom>
          <a:solidFill>
            <a:schemeClr val="bg1">
              <a:lumMod val="85000"/>
            </a:schemeClr>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ΣΠΑ: 2</a:t>
            </a:r>
          </a:p>
          <a:p>
            <a:pPr algn="ctr"/>
            <a:r>
              <a:rPr lang="el-GR" sz="1000" dirty="0" smtClean="0">
                <a:latin typeface="Arial" pitchFamily="34" charset="0"/>
                <a:cs typeface="Arial" pitchFamily="34" charset="0"/>
              </a:rPr>
              <a:t>ΥΠΑ: 10</a:t>
            </a:r>
            <a:endParaRPr lang="el-GR" sz="1000" dirty="0">
              <a:latin typeface="Arial" pitchFamily="34" charset="0"/>
              <a:cs typeface="Arial" pitchFamily="34" charset="0"/>
            </a:endParaRPr>
          </a:p>
        </p:txBody>
      </p:sp>
      <p:cxnSp>
        <p:nvCxnSpPr>
          <p:cNvPr id="73" name="Straight Connector 72"/>
          <p:cNvCxnSpPr/>
          <p:nvPr/>
        </p:nvCxnSpPr>
        <p:spPr>
          <a:xfrm>
            <a:off x="7239642" y="4223692"/>
            <a:ext cx="0" cy="585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239642" y="4809281"/>
            <a:ext cx="2520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3352393" y="2184102"/>
            <a:ext cx="1793508" cy="646331"/>
          </a:xfrm>
          <a:prstGeom prst="rect">
            <a:avLst/>
          </a:prstGeom>
          <a:solidFill>
            <a:schemeClr val="tx2">
              <a:lumMod val="20000"/>
              <a:lumOff val="80000"/>
            </a:schemeClr>
          </a:solidFill>
          <a:ln>
            <a:solidFill>
              <a:schemeClr val="tx1"/>
            </a:solidFill>
          </a:ln>
        </p:spPr>
        <p:txBody>
          <a:bodyPr wrap="square" rtlCol="0">
            <a:spAutoFit/>
          </a:bodyPr>
          <a:lstStyle/>
          <a:p>
            <a:pPr algn="ctr"/>
            <a:r>
              <a:rPr lang="el-GR" sz="1200" dirty="0" smtClean="0">
                <a:latin typeface="Arial" pitchFamily="34" charset="0"/>
                <a:cs typeface="Arial" pitchFamily="34" charset="0"/>
              </a:rPr>
              <a:t>Γενικός Διευθυντής</a:t>
            </a:r>
          </a:p>
          <a:p>
            <a:pPr algn="ctr"/>
            <a:r>
              <a:rPr lang="el-GR" sz="1200" dirty="0" smtClean="0">
                <a:latin typeface="Arial" pitchFamily="34" charset="0"/>
                <a:cs typeface="Arial" pitchFamily="34" charset="0"/>
              </a:rPr>
              <a:t>Υπουργείου Εσωτερικών </a:t>
            </a:r>
            <a:endParaRPr lang="el-GR" sz="1200" dirty="0">
              <a:latin typeface="Arial" pitchFamily="34" charset="0"/>
              <a:cs typeface="Arial" pitchFamily="34" charset="0"/>
            </a:endParaRPr>
          </a:p>
        </p:txBody>
      </p:sp>
      <p:cxnSp>
        <p:nvCxnSpPr>
          <p:cNvPr id="93" name="Straight Connector 92"/>
          <p:cNvCxnSpPr>
            <a:stCxn id="60" idx="3"/>
          </p:cNvCxnSpPr>
          <p:nvPr/>
        </p:nvCxnSpPr>
        <p:spPr>
          <a:xfrm>
            <a:off x="2821291" y="2106578"/>
            <a:ext cx="14342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091070" y="3979093"/>
            <a:ext cx="1616834" cy="246221"/>
          </a:xfrm>
          <a:prstGeom prst="rect">
            <a:avLst/>
          </a:prstGeom>
          <a:solidFill>
            <a:srgbClr val="FFC000"/>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ΠΕΔΠΑ ΛΕΜΕΣΟΥ</a:t>
            </a:r>
            <a:endParaRPr lang="el-GR" sz="1000" dirty="0">
              <a:latin typeface="Arial" pitchFamily="34" charset="0"/>
              <a:cs typeface="Arial" pitchFamily="34" charset="0"/>
            </a:endParaRPr>
          </a:p>
        </p:txBody>
      </p:sp>
      <p:sp>
        <p:nvSpPr>
          <p:cNvPr id="99" name="TextBox 98"/>
          <p:cNvSpPr txBox="1"/>
          <p:nvPr/>
        </p:nvSpPr>
        <p:spPr>
          <a:xfrm>
            <a:off x="3747254" y="3979093"/>
            <a:ext cx="1616834" cy="246221"/>
          </a:xfrm>
          <a:prstGeom prst="rect">
            <a:avLst/>
          </a:prstGeom>
          <a:solidFill>
            <a:srgbClr val="FFC000"/>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ΠΕΔΠΑ ΛΑΡΝΑΚΑΣ</a:t>
            </a:r>
            <a:endParaRPr lang="el-GR" sz="1000" dirty="0">
              <a:latin typeface="Arial" pitchFamily="34" charset="0"/>
              <a:cs typeface="Arial" pitchFamily="34" charset="0"/>
            </a:endParaRPr>
          </a:p>
        </p:txBody>
      </p:sp>
      <p:sp>
        <p:nvSpPr>
          <p:cNvPr id="101" name="TextBox 100"/>
          <p:cNvSpPr txBox="1"/>
          <p:nvPr/>
        </p:nvSpPr>
        <p:spPr>
          <a:xfrm>
            <a:off x="5403438" y="3979093"/>
            <a:ext cx="1616834" cy="246221"/>
          </a:xfrm>
          <a:prstGeom prst="rect">
            <a:avLst/>
          </a:prstGeom>
          <a:solidFill>
            <a:srgbClr val="FFC000"/>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ΠΕΔΠΑ ΠΑΦΟΥ</a:t>
            </a:r>
            <a:endParaRPr lang="el-GR" sz="1000" dirty="0">
              <a:latin typeface="Arial" pitchFamily="34" charset="0"/>
              <a:cs typeface="Arial" pitchFamily="34" charset="0"/>
            </a:endParaRPr>
          </a:p>
        </p:txBody>
      </p:sp>
      <p:sp>
        <p:nvSpPr>
          <p:cNvPr id="102" name="TextBox 101"/>
          <p:cNvSpPr txBox="1"/>
          <p:nvPr/>
        </p:nvSpPr>
        <p:spPr>
          <a:xfrm>
            <a:off x="7069147" y="3974901"/>
            <a:ext cx="1616834" cy="246221"/>
          </a:xfrm>
          <a:prstGeom prst="rect">
            <a:avLst/>
          </a:prstGeom>
          <a:solidFill>
            <a:srgbClr val="FFC000"/>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ΠΕΔΠΑ ΑΜΜΟΧΩΣΤΟΥ</a:t>
            </a:r>
            <a:endParaRPr lang="el-GR" sz="1000" dirty="0">
              <a:latin typeface="Arial" pitchFamily="34" charset="0"/>
              <a:cs typeface="Arial" pitchFamily="34" charset="0"/>
            </a:endParaRPr>
          </a:p>
        </p:txBody>
      </p:sp>
      <p:cxnSp>
        <p:nvCxnSpPr>
          <p:cNvPr id="105" name="Straight Connector 104"/>
          <p:cNvCxnSpPr/>
          <p:nvPr/>
        </p:nvCxnSpPr>
        <p:spPr>
          <a:xfrm>
            <a:off x="4499992" y="3763069"/>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784515" y="4391956"/>
            <a:ext cx="1194311" cy="415498"/>
          </a:xfrm>
          <a:prstGeom prst="rect">
            <a:avLst/>
          </a:prstGeom>
          <a:solidFill>
            <a:schemeClr val="bg1">
              <a:lumMod val="85000"/>
            </a:schemeClr>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ΣΠΑ: 4</a:t>
            </a:r>
          </a:p>
          <a:p>
            <a:pPr algn="ctr"/>
            <a:r>
              <a:rPr lang="el-GR" sz="1000" dirty="0" smtClean="0">
                <a:latin typeface="Arial" pitchFamily="34" charset="0"/>
                <a:cs typeface="Arial" pitchFamily="34" charset="0"/>
              </a:rPr>
              <a:t>ΥΠΑ: -</a:t>
            </a:r>
            <a:endParaRPr lang="el-GR" sz="1000" dirty="0">
              <a:latin typeface="Arial" pitchFamily="34" charset="0"/>
              <a:cs typeface="Arial" pitchFamily="34" charset="0"/>
            </a:endParaRPr>
          </a:p>
        </p:txBody>
      </p:sp>
      <p:cxnSp>
        <p:nvCxnSpPr>
          <p:cNvPr id="107" name="Straight Connector 106"/>
          <p:cNvCxnSpPr/>
          <p:nvPr/>
        </p:nvCxnSpPr>
        <p:spPr>
          <a:xfrm>
            <a:off x="5532487" y="4229025"/>
            <a:ext cx="0" cy="836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32487" y="4599587"/>
            <a:ext cx="2520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781169" y="4879462"/>
            <a:ext cx="1197657" cy="400110"/>
          </a:xfrm>
          <a:prstGeom prst="rect">
            <a:avLst/>
          </a:prstGeom>
          <a:solidFill>
            <a:srgbClr val="92D050"/>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ΣΠΑ: -</a:t>
            </a:r>
          </a:p>
          <a:p>
            <a:pPr algn="ctr"/>
            <a:r>
              <a:rPr lang="el-GR" sz="1000" dirty="0" smtClean="0">
                <a:latin typeface="Arial" pitchFamily="34" charset="0"/>
                <a:cs typeface="Arial" pitchFamily="34" charset="0"/>
              </a:rPr>
              <a:t>ΥΠΑ: 3</a:t>
            </a:r>
            <a:endParaRPr lang="el-GR" sz="1000" dirty="0">
              <a:latin typeface="Arial" pitchFamily="34" charset="0"/>
              <a:cs typeface="Arial" pitchFamily="34" charset="0"/>
            </a:endParaRPr>
          </a:p>
        </p:txBody>
      </p:sp>
      <p:cxnSp>
        <p:nvCxnSpPr>
          <p:cNvPr id="110" name="Straight Connector 109"/>
          <p:cNvCxnSpPr/>
          <p:nvPr/>
        </p:nvCxnSpPr>
        <p:spPr>
          <a:xfrm>
            <a:off x="5532487" y="5065543"/>
            <a:ext cx="2520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4122998" y="4359046"/>
            <a:ext cx="1194311" cy="415498"/>
          </a:xfrm>
          <a:prstGeom prst="rect">
            <a:avLst/>
          </a:prstGeom>
          <a:solidFill>
            <a:schemeClr val="bg1">
              <a:lumMod val="85000"/>
            </a:schemeClr>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ΣΠΑ: 4</a:t>
            </a:r>
          </a:p>
          <a:p>
            <a:pPr algn="ctr"/>
            <a:r>
              <a:rPr lang="el-GR" sz="1000" dirty="0" smtClean="0">
                <a:latin typeface="Arial" pitchFamily="34" charset="0"/>
                <a:cs typeface="Arial" pitchFamily="34" charset="0"/>
              </a:rPr>
              <a:t>ΥΠΑ: -</a:t>
            </a:r>
            <a:endParaRPr lang="el-GR" sz="1000" dirty="0">
              <a:latin typeface="Arial" pitchFamily="34" charset="0"/>
              <a:cs typeface="Arial" pitchFamily="34" charset="0"/>
            </a:endParaRPr>
          </a:p>
        </p:txBody>
      </p:sp>
      <p:cxnSp>
        <p:nvCxnSpPr>
          <p:cNvPr id="112" name="Straight Connector 111"/>
          <p:cNvCxnSpPr/>
          <p:nvPr/>
        </p:nvCxnSpPr>
        <p:spPr>
          <a:xfrm>
            <a:off x="3870970" y="4226058"/>
            <a:ext cx="0" cy="836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870970" y="4596620"/>
            <a:ext cx="2520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119652" y="4846552"/>
            <a:ext cx="1197657" cy="400110"/>
          </a:xfrm>
          <a:prstGeom prst="rect">
            <a:avLst/>
          </a:prstGeom>
          <a:solidFill>
            <a:srgbClr val="92D050"/>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ΣΠΑ: 5</a:t>
            </a:r>
          </a:p>
          <a:p>
            <a:pPr algn="ctr"/>
            <a:r>
              <a:rPr lang="el-GR" sz="1000" dirty="0" smtClean="0">
                <a:latin typeface="Arial" pitchFamily="34" charset="0"/>
                <a:cs typeface="Arial" pitchFamily="34" charset="0"/>
              </a:rPr>
              <a:t>ΥΠΑ: 1</a:t>
            </a:r>
            <a:endParaRPr lang="el-GR" sz="1000" dirty="0">
              <a:latin typeface="Arial" pitchFamily="34" charset="0"/>
              <a:cs typeface="Arial" pitchFamily="34" charset="0"/>
            </a:endParaRPr>
          </a:p>
        </p:txBody>
      </p:sp>
      <p:cxnSp>
        <p:nvCxnSpPr>
          <p:cNvPr id="115" name="Straight Connector 114"/>
          <p:cNvCxnSpPr/>
          <p:nvPr/>
        </p:nvCxnSpPr>
        <p:spPr>
          <a:xfrm>
            <a:off x="3870970" y="5062576"/>
            <a:ext cx="2520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2466814" y="4353634"/>
            <a:ext cx="1194311" cy="415498"/>
          </a:xfrm>
          <a:prstGeom prst="rect">
            <a:avLst/>
          </a:prstGeom>
          <a:solidFill>
            <a:schemeClr val="bg1">
              <a:lumMod val="85000"/>
            </a:schemeClr>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ΣΠΑ: 5</a:t>
            </a:r>
          </a:p>
          <a:p>
            <a:pPr algn="ctr"/>
            <a:r>
              <a:rPr lang="el-GR" sz="1000" dirty="0" smtClean="0">
                <a:latin typeface="Arial" pitchFamily="34" charset="0"/>
                <a:cs typeface="Arial" pitchFamily="34" charset="0"/>
              </a:rPr>
              <a:t>ΥΠΑ: -</a:t>
            </a:r>
            <a:endParaRPr lang="el-GR" sz="1000" dirty="0">
              <a:latin typeface="Arial" pitchFamily="34" charset="0"/>
              <a:cs typeface="Arial" pitchFamily="34" charset="0"/>
            </a:endParaRPr>
          </a:p>
        </p:txBody>
      </p:sp>
      <p:cxnSp>
        <p:nvCxnSpPr>
          <p:cNvPr id="117" name="Straight Connector 116"/>
          <p:cNvCxnSpPr/>
          <p:nvPr/>
        </p:nvCxnSpPr>
        <p:spPr>
          <a:xfrm>
            <a:off x="2214786" y="4229025"/>
            <a:ext cx="0" cy="836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14786" y="4599587"/>
            <a:ext cx="2520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463468" y="4841140"/>
            <a:ext cx="1197657" cy="400110"/>
          </a:xfrm>
          <a:prstGeom prst="rect">
            <a:avLst/>
          </a:prstGeom>
          <a:solidFill>
            <a:srgbClr val="92D050"/>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ΣΠΑ: 4</a:t>
            </a:r>
          </a:p>
          <a:p>
            <a:pPr algn="ctr"/>
            <a:r>
              <a:rPr lang="el-GR" sz="1000" dirty="0" smtClean="0">
                <a:latin typeface="Arial" pitchFamily="34" charset="0"/>
                <a:cs typeface="Arial" pitchFamily="34" charset="0"/>
              </a:rPr>
              <a:t>ΥΠΑ: -</a:t>
            </a:r>
            <a:endParaRPr lang="el-GR" sz="1000" dirty="0">
              <a:latin typeface="Arial" pitchFamily="34" charset="0"/>
              <a:cs typeface="Arial" pitchFamily="34" charset="0"/>
            </a:endParaRPr>
          </a:p>
        </p:txBody>
      </p:sp>
      <p:cxnSp>
        <p:nvCxnSpPr>
          <p:cNvPr id="120" name="Straight Connector 119"/>
          <p:cNvCxnSpPr/>
          <p:nvPr/>
        </p:nvCxnSpPr>
        <p:spPr>
          <a:xfrm>
            <a:off x="2214786" y="5065543"/>
            <a:ext cx="2520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806438" y="4353634"/>
            <a:ext cx="1194311" cy="415498"/>
          </a:xfrm>
          <a:prstGeom prst="rect">
            <a:avLst/>
          </a:prstGeom>
          <a:solidFill>
            <a:schemeClr val="bg1">
              <a:lumMod val="85000"/>
            </a:schemeClr>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ΣΠΑ: 9</a:t>
            </a:r>
            <a:endParaRPr lang="el-GR" sz="1000" dirty="0" smtClean="0">
              <a:solidFill>
                <a:srgbClr val="FF0000"/>
              </a:solidFill>
              <a:latin typeface="Arial" pitchFamily="34" charset="0"/>
              <a:cs typeface="Arial" pitchFamily="34" charset="0"/>
            </a:endParaRPr>
          </a:p>
          <a:p>
            <a:pPr algn="ctr"/>
            <a:r>
              <a:rPr lang="el-GR" sz="1000" dirty="0" smtClean="0">
                <a:latin typeface="Arial" pitchFamily="34" charset="0"/>
                <a:cs typeface="Arial" pitchFamily="34" charset="0"/>
              </a:rPr>
              <a:t>ΥΠΑ: -</a:t>
            </a:r>
            <a:endParaRPr lang="el-GR" sz="1000" dirty="0">
              <a:latin typeface="Arial" pitchFamily="34" charset="0"/>
              <a:cs typeface="Arial" pitchFamily="34" charset="0"/>
            </a:endParaRPr>
          </a:p>
        </p:txBody>
      </p:sp>
      <p:cxnSp>
        <p:nvCxnSpPr>
          <p:cNvPr id="122" name="Straight Connector 121"/>
          <p:cNvCxnSpPr/>
          <p:nvPr/>
        </p:nvCxnSpPr>
        <p:spPr>
          <a:xfrm>
            <a:off x="554410" y="4223692"/>
            <a:ext cx="0" cy="836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54410" y="4594254"/>
            <a:ext cx="2520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803092" y="4857690"/>
            <a:ext cx="1197657" cy="400110"/>
          </a:xfrm>
          <a:prstGeom prst="rect">
            <a:avLst/>
          </a:prstGeom>
          <a:solidFill>
            <a:srgbClr val="92D050"/>
          </a:solidFill>
          <a:ln>
            <a:solidFill>
              <a:schemeClr val="tx1"/>
            </a:solidFill>
          </a:ln>
        </p:spPr>
        <p:txBody>
          <a:bodyPr wrap="square" rtlCol="0">
            <a:spAutoFit/>
          </a:bodyPr>
          <a:lstStyle/>
          <a:p>
            <a:pPr algn="ctr"/>
            <a:r>
              <a:rPr lang="el-GR" sz="1000" dirty="0" smtClean="0">
                <a:latin typeface="Arial" pitchFamily="34" charset="0"/>
                <a:cs typeface="Arial" pitchFamily="34" charset="0"/>
              </a:rPr>
              <a:t>ΣΠΑ: 4</a:t>
            </a:r>
          </a:p>
          <a:p>
            <a:pPr algn="ctr"/>
            <a:r>
              <a:rPr lang="el-GR" sz="1000" dirty="0" smtClean="0">
                <a:latin typeface="Arial" pitchFamily="34" charset="0"/>
                <a:cs typeface="Arial" pitchFamily="34" charset="0"/>
              </a:rPr>
              <a:t>ΥΠΑ: 2</a:t>
            </a:r>
            <a:endParaRPr lang="el-GR" sz="1000" dirty="0">
              <a:latin typeface="Arial" pitchFamily="34" charset="0"/>
              <a:cs typeface="Arial" pitchFamily="34" charset="0"/>
            </a:endParaRPr>
          </a:p>
        </p:txBody>
      </p:sp>
      <p:cxnSp>
        <p:nvCxnSpPr>
          <p:cNvPr id="125" name="Straight Connector 124"/>
          <p:cNvCxnSpPr/>
          <p:nvPr/>
        </p:nvCxnSpPr>
        <p:spPr>
          <a:xfrm>
            <a:off x="554410" y="5060210"/>
            <a:ext cx="2520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0" idx="3"/>
            <a:endCxn id="28" idx="1"/>
          </p:cNvCxnSpPr>
          <p:nvPr/>
        </p:nvCxnSpPr>
        <p:spPr>
          <a:xfrm>
            <a:off x="2821291" y="2106578"/>
            <a:ext cx="421907" cy="13019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51310" y="2840125"/>
            <a:ext cx="759" cy="326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009286" y="3186210"/>
            <a:ext cx="1616834" cy="461665"/>
          </a:xfrm>
          <a:prstGeom prst="rect">
            <a:avLst/>
          </a:prstGeom>
          <a:solidFill>
            <a:srgbClr val="FF0000"/>
          </a:solidFill>
          <a:ln>
            <a:solidFill>
              <a:schemeClr val="tx1"/>
            </a:solidFill>
          </a:ln>
        </p:spPr>
        <p:txBody>
          <a:bodyPr wrap="square" rtlCol="0">
            <a:spAutoFit/>
          </a:bodyPr>
          <a:lstStyle/>
          <a:p>
            <a:pPr algn="ctr"/>
            <a:r>
              <a:rPr lang="el-GR" sz="1200" dirty="0" smtClean="0">
                <a:latin typeface="Arial" pitchFamily="34" charset="0"/>
                <a:cs typeface="Arial" pitchFamily="34" charset="0"/>
              </a:rPr>
              <a:t>Ομάδα Ανταπόκρισης (α)</a:t>
            </a:r>
            <a:endParaRPr lang="el-GR" sz="1200" dirty="0">
              <a:latin typeface="Arial" pitchFamily="34" charset="0"/>
              <a:cs typeface="Arial" pitchFamily="34" charset="0"/>
            </a:endParaRPr>
          </a:p>
        </p:txBody>
      </p:sp>
      <p:sp>
        <p:nvSpPr>
          <p:cNvPr id="52" name="TextBox 51"/>
          <p:cNvSpPr txBox="1"/>
          <p:nvPr/>
        </p:nvSpPr>
        <p:spPr>
          <a:xfrm>
            <a:off x="5880212" y="3177713"/>
            <a:ext cx="1616834" cy="461665"/>
          </a:xfrm>
          <a:prstGeom prst="rect">
            <a:avLst/>
          </a:prstGeom>
          <a:solidFill>
            <a:srgbClr val="FF0000"/>
          </a:solidFill>
          <a:ln>
            <a:solidFill>
              <a:schemeClr val="tx1"/>
            </a:solidFill>
          </a:ln>
        </p:spPr>
        <p:txBody>
          <a:bodyPr wrap="square" rtlCol="0">
            <a:spAutoFit/>
          </a:bodyPr>
          <a:lstStyle/>
          <a:p>
            <a:pPr algn="ctr"/>
            <a:r>
              <a:rPr lang="el-GR" sz="1200" dirty="0" smtClean="0">
                <a:latin typeface="Arial" pitchFamily="34" charset="0"/>
                <a:cs typeface="Arial" pitchFamily="34" charset="0"/>
              </a:rPr>
              <a:t>Φορέας Γνώσης &amp; Παιδείας (α)</a:t>
            </a:r>
            <a:endParaRPr lang="el-GR" sz="1200" dirty="0">
              <a:latin typeface="Arial" pitchFamily="34" charset="0"/>
              <a:cs typeface="Arial" pitchFamily="34" charset="0"/>
            </a:endParaRPr>
          </a:p>
        </p:txBody>
      </p:sp>
      <p:cxnSp>
        <p:nvCxnSpPr>
          <p:cNvPr id="53" name="Straight Connector 52"/>
          <p:cNvCxnSpPr/>
          <p:nvPr/>
        </p:nvCxnSpPr>
        <p:spPr>
          <a:xfrm>
            <a:off x="5259422" y="3408546"/>
            <a:ext cx="622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27784" y="3417530"/>
            <a:ext cx="622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880212" y="1862063"/>
            <a:ext cx="3156283" cy="461665"/>
          </a:xfrm>
          <a:prstGeom prst="rect">
            <a:avLst/>
          </a:prstGeom>
          <a:solidFill>
            <a:srgbClr val="FF0000"/>
          </a:solidFill>
          <a:ln>
            <a:solidFill>
              <a:schemeClr val="tx1"/>
            </a:solidFill>
          </a:ln>
        </p:spPr>
        <p:txBody>
          <a:bodyPr wrap="square" rtlCol="0">
            <a:spAutoFit/>
          </a:bodyPr>
          <a:lstStyle/>
          <a:p>
            <a:pPr algn="ctr"/>
            <a:r>
              <a:rPr lang="el-GR" sz="1200" dirty="0" smtClean="0">
                <a:latin typeface="Arial" pitchFamily="34" charset="0"/>
                <a:cs typeface="Arial" pitchFamily="34" charset="0"/>
              </a:rPr>
              <a:t>(α) Συμπληρώνεται/στελεχώνεται από Εθελοντές και Υπόχρεα Μέλη της Δύναμης</a:t>
            </a:r>
            <a:endParaRPr lang="el-GR" sz="1200" dirty="0">
              <a:latin typeface="Arial" pitchFamily="34" charset="0"/>
              <a:cs typeface="Arial" pitchFamily="34" charset="0"/>
            </a:endParaRPr>
          </a:p>
        </p:txBody>
      </p:sp>
      <p:sp>
        <p:nvSpPr>
          <p:cNvPr id="56" name="TextBox 55"/>
          <p:cNvSpPr txBox="1"/>
          <p:nvPr/>
        </p:nvSpPr>
        <p:spPr>
          <a:xfrm>
            <a:off x="5881872" y="2510135"/>
            <a:ext cx="3159499" cy="461665"/>
          </a:xfrm>
          <a:prstGeom prst="rect">
            <a:avLst/>
          </a:prstGeom>
          <a:solidFill>
            <a:schemeClr val="bg1">
              <a:lumMod val="85000"/>
            </a:schemeClr>
          </a:solidFill>
          <a:ln>
            <a:solidFill>
              <a:schemeClr val="tx1"/>
            </a:solidFill>
          </a:ln>
        </p:spPr>
        <p:txBody>
          <a:bodyPr wrap="square" rtlCol="0">
            <a:spAutoFit/>
          </a:bodyPr>
          <a:lstStyle/>
          <a:p>
            <a:pPr algn="ctr"/>
            <a:r>
              <a:rPr lang="el-GR" sz="1200" dirty="0" smtClean="0">
                <a:latin typeface="Arial" pitchFamily="34" charset="0"/>
                <a:cs typeface="Arial" pitchFamily="34" charset="0"/>
              </a:rPr>
              <a:t>(β) Ο αριθμός ΣΠΑ/ΥΠΑ αναδιαμορφώνεται ανάλογα με τις ανάγκες/δυνατότητες</a:t>
            </a:r>
            <a:endParaRPr lang="el-GR" sz="1200" dirty="0">
              <a:latin typeface="Arial" pitchFamily="34" charset="0"/>
              <a:cs typeface="Arial" pitchFamily="34" charset="0"/>
            </a:endParaRPr>
          </a:p>
        </p:txBody>
      </p:sp>
      <p:sp>
        <p:nvSpPr>
          <p:cNvPr id="57" name="TextBox 56"/>
          <p:cNvSpPr txBox="1"/>
          <p:nvPr/>
        </p:nvSpPr>
        <p:spPr>
          <a:xfrm>
            <a:off x="83268" y="1350358"/>
            <a:ext cx="1194311" cy="246221"/>
          </a:xfrm>
          <a:prstGeom prst="rect">
            <a:avLst/>
          </a:prstGeom>
          <a:solidFill>
            <a:schemeClr val="bg1">
              <a:lumMod val="85000"/>
            </a:schemeClr>
          </a:solidFill>
          <a:ln>
            <a:solidFill>
              <a:schemeClr val="tx1"/>
            </a:solidFill>
          </a:ln>
        </p:spPr>
        <p:txBody>
          <a:bodyPr wrap="square" rtlCol="0">
            <a:spAutoFit/>
          </a:bodyPr>
          <a:lstStyle/>
          <a:p>
            <a:pPr algn="ctr"/>
            <a:r>
              <a:rPr lang="el-GR" sz="1000" dirty="0" smtClean="0">
                <a:latin typeface="Arial" pitchFamily="34" charset="0"/>
                <a:cs typeface="Arial" pitchFamily="34" charset="0"/>
              </a:rPr>
              <a:t>Εντός Πόλεων</a:t>
            </a:r>
            <a:endParaRPr lang="el-GR" sz="1000" dirty="0">
              <a:latin typeface="Arial" pitchFamily="34" charset="0"/>
              <a:cs typeface="Arial" pitchFamily="34" charset="0"/>
            </a:endParaRPr>
          </a:p>
        </p:txBody>
      </p:sp>
      <p:sp>
        <p:nvSpPr>
          <p:cNvPr id="58" name="TextBox 57"/>
          <p:cNvSpPr txBox="1"/>
          <p:nvPr/>
        </p:nvSpPr>
        <p:spPr>
          <a:xfrm>
            <a:off x="1433473" y="1353979"/>
            <a:ext cx="1194311" cy="246221"/>
          </a:xfrm>
          <a:prstGeom prst="rect">
            <a:avLst/>
          </a:prstGeom>
          <a:solidFill>
            <a:srgbClr val="92D050"/>
          </a:solidFill>
          <a:ln>
            <a:solidFill>
              <a:schemeClr val="tx1"/>
            </a:solidFill>
          </a:ln>
        </p:spPr>
        <p:txBody>
          <a:bodyPr wrap="square" rtlCol="0">
            <a:spAutoFit/>
          </a:bodyPr>
          <a:lstStyle/>
          <a:p>
            <a:pPr algn="ctr"/>
            <a:r>
              <a:rPr lang="el-GR" sz="1000" dirty="0" smtClean="0">
                <a:latin typeface="Arial" pitchFamily="34" charset="0"/>
                <a:cs typeface="Arial" pitchFamily="34" charset="0"/>
              </a:rPr>
              <a:t>Εκτός Πόλεων</a:t>
            </a:r>
            <a:endParaRPr lang="el-GR" sz="1000" dirty="0">
              <a:latin typeface="Arial" pitchFamily="34" charset="0"/>
              <a:cs typeface="Arial" pitchFamily="34" charset="0"/>
            </a:endParaRPr>
          </a:p>
        </p:txBody>
      </p:sp>
      <p:sp>
        <p:nvSpPr>
          <p:cNvPr id="59" name="Title 1"/>
          <p:cNvSpPr txBox="1">
            <a:spLocks/>
          </p:cNvSpPr>
          <p:nvPr/>
        </p:nvSpPr>
        <p:spPr>
          <a:xfrm>
            <a:off x="0" y="76200"/>
            <a:ext cx="4876800" cy="703869"/>
          </a:xfrm>
          <a:prstGeom prst="rect">
            <a:avLst/>
          </a:prstGeom>
          <a:solidFill>
            <a:schemeClr val="accent1"/>
          </a:solidFill>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sng" strike="noStrike" kern="1200" cap="none" spc="0" normalizeH="0" baseline="0" noProof="0" dirty="0" smtClean="0">
                <a:ln>
                  <a:noFill/>
                </a:ln>
                <a:solidFill>
                  <a:schemeClr val="bg1"/>
                </a:solidFill>
                <a:effectLst/>
                <a:uLnTx/>
                <a:uFillTx/>
                <a:latin typeface="Arial" pitchFamily="34" charset="0"/>
                <a:ea typeface="+mj-ea"/>
                <a:cs typeface="Arial" pitchFamily="34" charset="0"/>
              </a:rPr>
              <a:t>ΗΜΕΡΙΔΑ ΠΟΛΙΤΙΚΗΣ ΑΜΥΝΑΣ</a:t>
            </a:r>
            <a:r>
              <a:rPr kumimoji="0" lang="el-GR" sz="2800" b="0" i="0" u="sng" strike="noStrike" kern="1200" cap="none" spc="0" normalizeH="0" baseline="0" noProof="0" dirty="0" smtClean="0">
                <a:ln>
                  <a:noFill/>
                </a:ln>
                <a:solidFill>
                  <a:schemeClr val="tx2"/>
                </a:solidFill>
                <a:effectLst/>
                <a:uLnTx/>
                <a:uFillTx/>
                <a:latin typeface="Arial" pitchFamily="34" charset="0"/>
                <a:ea typeface="+mj-ea"/>
                <a:cs typeface="Arial" pitchFamily="34" charset="0"/>
              </a:rPr>
              <a:t/>
            </a:r>
            <a:br>
              <a:rPr kumimoji="0" lang="el-GR" sz="2800" b="0" i="0" u="sng" strike="noStrike" kern="1200" cap="none" spc="0" normalizeH="0" baseline="0" noProof="0" dirty="0" smtClean="0">
                <a:ln>
                  <a:noFill/>
                </a:ln>
                <a:solidFill>
                  <a:schemeClr val="tx2"/>
                </a:solidFill>
                <a:effectLst/>
                <a:uLnTx/>
                <a:uFillTx/>
                <a:latin typeface="Arial" pitchFamily="34" charset="0"/>
                <a:ea typeface="+mj-ea"/>
                <a:cs typeface="Arial" pitchFamily="34" charset="0"/>
              </a:rPr>
            </a:br>
            <a:endParaRPr kumimoji="0" lang="en-GB" sz="28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1805107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6119" y="1885890"/>
            <a:ext cx="1584176" cy="738664"/>
          </a:xfrm>
          <a:prstGeom prst="rect">
            <a:avLst/>
          </a:prstGeom>
          <a:solidFill>
            <a:srgbClr val="FF0000"/>
          </a:solidFill>
          <a:ln>
            <a:solidFill>
              <a:schemeClr val="tx1"/>
            </a:solidFill>
          </a:ln>
        </p:spPr>
        <p:txBody>
          <a:bodyPr wrap="square" rtlCol="0">
            <a:spAutoFit/>
          </a:bodyPr>
          <a:lstStyle/>
          <a:p>
            <a:pPr algn="ctr"/>
            <a:r>
              <a:rPr lang="el-GR" sz="1400" b="1" dirty="0" smtClean="0"/>
              <a:t>ΟΜΑΔΑ</a:t>
            </a:r>
            <a:r>
              <a:rPr lang="en-GB" sz="1400" b="1" dirty="0" smtClean="0"/>
              <a:t> </a:t>
            </a:r>
          </a:p>
          <a:p>
            <a:pPr algn="ctr"/>
            <a:r>
              <a:rPr lang="el-GR" sz="1400" b="1" dirty="0" smtClean="0"/>
              <a:t>ΑΝΤΑΠΟΚΡΙΣΗΣ</a:t>
            </a:r>
          </a:p>
          <a:p>
            <a:pPr algn="ctr"/>
            <a:r>
              <a:rPr lang="el-GR" sz="1400" b="1" dirty="0" smtClean="0"/>
              <a:t>ΓΕΔΠΑ</a:t>
            </a:r>
            <a:endParaRPr lang="el-GR" sz="1400" b="1" dirty="0"/>
          </a:p>
        </p:txBody>
      </p:sp>
      <p:cxnSp>
        <p:nvCxnSpPr>
          <p:cNvPr id="5" name="Straight Connector 4"/>
          <p:cNvCxnSpPr/>
          <p:nvPr/>
        </p:nvCxnSpPr>
        <p:spPr>
          <a:xfrm>
            <a:off x="1315104" y="2771581"/>
            <a:ext cx="661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13756" y="2647890"/>
            <a:ext cx="4194" cy="1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15104" y="2771581"/>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46614" y="2771581"/>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8262" y="2771581"/>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25719" y="2771581"/>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2438" y="2771581"/>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87766" y="2984822"/>
            <a:ext cx="1584176" cy="738664"/>
          </a:xfrm>
          <a:prstGeom prst="rect">
            <a:avLst/>
          </a:prstGeom>
          <a:solidFill>
            <a:srgbClr val="00B0F0"/>
          </a:solidFill>
          <a:ln>
            <a:solidFill>
              <a:schemeClr val="tx1"/>
            </a:solidFill>
          </a:ln>
        </p:spPr>
        <p:txBody>
          <a:bodyPr wrap="square" rtlCol="0">
            <a:spAutoFit/>
          </a:bodyPr>
          <a:lstStyle/>
          <a:p>
            <a:pPr algn="ctr"/>
            <a:r>
              <a:rPr lang="el-GR" sz="1400" b="1" dirty="0" smtClean="0"/>
              <a:t>ΤΜΗΜΑ</a:t>
            </a:r>
          </a:p>
          <a:p>
            <a:pPr algn="ctr"/>
            <a:r>
              <a:rPr lang="el-GR" sz="1400" b="1" dirty="0" smtClean="0"/>
              <a:t>ΕΡΕΥΝΑΣ</a:t>
            </a:r>
          </a:p>
          <a:p>
            <a:pPr algn="ctr"/>
            <a:r>
              <a:rPr lang="el-GR" sz="1400" b="1" dirty="0" smtClean="0"/>
              <a:t>ΔΙΑΣΩΣΗΣ</a:t>
            </a:r>
            <a:endParaRPr lang="el-GR" sz="1400" b="1" dirty="0"/>
          </a:p>
        </p:txBody>
      </p:sp>
      <p:sp>
        <p:nvSpPr>
          <p:cNvPr id="13" name="TextBox 12"/>
          <p:cNvSpPr txBox="1"/>
          <p:nvPr/>
        </p:nvSpPr>
        <p:spPr>
          <a:xfrm>
            <a:off x="3866004" y="2974724"/>
            <a:ext cx="1584176" cy="738664"/>
          </a:xfrm>
          <a:prstGeom prst="rect">
            <a:avLst/>
          </a:prstGeom>
          <a:solidFill>
            <a:srgbClr val="FFFF00"/>
          </a:solidFill>
          <a:ln>
            <a:solidFill>
              <a:schemeClr val="tx1"/>
            </a:solidFill>
          </a:ln>
        </p:spPr>
        <p:txBody>
          <a:bodyPr wrap="square" rtlCol="0">
            <a:spAutoFit/>
          </a:bodyPr>
          <a:lstStyle/>
          <a:p>
            <a:pPr algn="ctr"/>
            <a:r>
              <a:rPr lang="el-GR" sz="1400" b="1" dirty="0" smtClean="0"/>
              <a:t>ΤΜΗΜΑ</a:t>
            </a:r>
          </a:p>
          <a:p>
            <a:pPr algn="ctr"/>
            <a:r>
              <a:rPr lang="el-GR" sz="1400" b="1" dirty="0" smtClean="0"/>
              <a:t>ΠΡΩΤΩΝ </a:t>
            </a:r>
          </a:p>
          <a:p>
            <a:pPr algn="ctr"/>
            <a:r>
              <a:rPr lang="el-GR" sz="1400" b="1" dirty="0" smtClean="0"/>
              <a:t>ΒΟΗΘΕΙΩΝ</a:t>
            </a:r>
            <a:endParaRPr lang="el-GR" sz="1400" b="1" dirty="0"/>
          </a:p>
        </p:txBody>
      </p:sp>
      <p:sp>
        <p:nvSpPr>
          <p:cNvPr id="14" name="TextBox 13"/>
          <p:cNvSpPr txBox="1"/>
          <p:nvPr/>
        </p:nvSpPr>
        <p:spPr>
          <a:xfrm>
            <a:off x="533400" y="2985741"/>
            <a:ext cx="1584176" cy="738664"/>
          </a:xfrm>
          <a:prstGeom prst="rect">
            <a:avLst/>
          </a:prstGeom>
          <a:solidFill>
            <a:srgbClr val="92D050"/>
          </a:solidFill>
          <a:ln>
            <a:solidFill>
              <a:schemeClr val="tx1"/>
            </a:solidFill>
          </a:ln>
        </p:spPr>
        <p:txBody>
          <a:bodyPr wrap="square" rtlCol="0">
            <a:spAutoFit/>
          </a:bodyPr>
          <a:lstStyle/>
          <a:p>
            <a:pPr algn="ctr"/>
            <a:r>
              <a:rPr lang="el-GR" sz="1400" b="1" dirty="0" smtClean="0"/>
              <a:t>ΤΜΗΜΑ</a:t>
            </a:r>
          </a:p>
          <a:p>
            <a:pPr algn="ctr"/>
            <a:r>
              <a:rPr lang="el-GR" sz="1400" b="1" dirty="0" smtClean="0"/>
              <a:t>ΑΝΙΧΝΕΥΤΙΚΩΝ</a:t>
            </a:r>
          </a:p>
          <a:p>
            <a:pPr algn="ctr"/>
            <a:r>
              <a:rPr lang="el-GR" sz="1400" b="1" dirty="0" smtClean="0"/>
              <a:t>ΣΚΥΛΩΝ</a:t>
            </a:r>
            <a:endParaRPr lang="el-GR" sz="1400" b="1" dirty="0"/>
          </a:p>
        </p:txBody>
      </p:sp>
      <p:sp>
        <p:nvSpPr>
          <p:cNvPr id="15" name="TextBox 14"/>
          <p:cNvSpPr txBox="1"/>
          <p:nvPr/>
        </p:nvSpPr>
        <p:spPr>
          <a:xfrm>
            <a:off x="5508434" y="2974724"/>
            <a:ext cx="1584176" cy="738664"/>
          </a:xfrm>
          <a:prstGeom prst="rect">
            <a:avLst/>
          </a:prstGeom>
          <a:solidFill>
            <a:srgbClr val="FF0000"/>
          </a:solidFill>
          <a:ln>
            <a:solidFill>
              <a:schemeClr val="tx1"/>
            </a:solidFill>
          </a:ln>
        </p:spPr>
        <p:txBody>
          <a:bodyPr wrap="square" rtlCol="0">
            <a:spAutoFit/>
          </a:bodyPr>
          <a:lstStyle/>
          <a:p>
            <a:pPr algn="ctr"/>
            <a:r>
              <a:rPr lang="el-GR" sz="1400" b="1" dirty="0" smtClean="0"/>
              <a:t>ΤΜΗΜΑ</a:t>
            </a:r>
          </a:p>
          <a:p>
            <a:pPr algn="ctr"/>
            <a:r>
              <a:rPr lang="el-GR" sz="1400" b="1" dirty="0" smtClean="0"/>
              <a:t>ΔΟΡΥΦΟΡΙΚΩΝ</a:t>
            </a:r>
          </a:p>
          <a:p>
            <a:pPr algn="ctr"/>
            <a:r>
              <a:rPr lang="el-GR" sz="1400" b="1" dirty="0" smtClean="0"/>
              <a:t>ΕΠΙΚΟΙΝΩΝΙΩΝ</a:t>
            </a:r>
            <a:endParaRPr lang="el-GR" sz="1400" b="1" dirty="0"/>
          </a:p>
        </p:txBody>
      </p:sp>
      <p:sp>
        <p:nvSpPr>
          <p:cNvPr id="16" name="TextBox 15"/>
          <p:cNvSpPr txBox="1"/>
          <p:nvPr/>
        </p:nvSpPr>
        <p:spPr>
          <a:xfrm>
            <a:off x="686719" y="4226848"/>
            <a:ext cx="1194311" cy="246221"/>
          </a:xfrm>
          <a:prstGeom prst="rect">
            <a:avLst/>
          </a:prstGeom>
          <a:solidFill>
            <a:srgbClr val="92D050"/>
          </a:solidFill>
          <a:ln>
            <a:solidFill>
              <a:schemeClr val="tx1"/>
            </a:solidFill>
          </a:ln>
        </p:spPr>
        <p:txBody>
          <a:bodyPr wrap="square" rtlCol="0">
            <a:spAutoFit/>
          </a:bodyPr>
          <a:lstStyle/>
          <a:p>
            <a:pPr algn="ctr"/>
            <a:r>
              <a:rPr lang="el-GR" sz="1000" b="1" dirty="0" smtClean="0">
                <a:latin typeface="Arial" pitchFamily="34" charset="0"/>
                <a:cs typeface="Arial" pitchFamily="34" charset="0"/>
              </a:rPr>
              <a:t>12 ΕΘΕΛΟΝΤΕΣ</a:t>
            </a:r>
            <a:endParaRPr lang="el-GR" sz="1000" b="1" dirty="0">
              <a:latin typeface="Arial" pitchFamily="34" charset="0"/>
              <a:cs typeface="Arial" pitchFamily="34" charset="0"/>
            </a:endParaRPr>
          </a:p>
        </p:txBody>
      </p:sp>
      <p:sp>
        <p:nvSpPr>
          <p:cNvPr id="17" name="TextBox 16"/>
          <p:cNvSpPr txBox="1"/>
          <p:nvPr/>
        </p:nvSpPr>
        <p:spPr>
          <a:xfrm>
            <a:off x="2388008" y="4230469"/>
            <a:ext cx="1194311" cy="246221"/>
          </a:xfrm>
          <a:prstGeom prst="rect">
            <a:avLst/>
          </a:prstGeom>
          <a:solidFill>
            <a:srgbClr val="00B0F0"/>
          </a:solidFill>
          <a:ln>
            <a:solidFill>
              <a:schemeClr val="tx1"/>
            </a:solidFill>
          </a:ln>
        </p:spPr>
        <p:txBody>
          <a:bodyPr wrap="square" rtlCol="0">
            <a:spAutoFit/>
          </a:bodyPr>
          <a:lstStyle/>
          <a:p>
            <a:pPr algn="ctr"/>
            <a:r>
              <a:rPr lang="el-GR" sz="1000" b="1" dirty="0" smtClean="0">
                <a:latin typeface="Arial" pitchFamily="34" charset="0"/>
                <a:cs typeface="Arial" pitchFamily="34" charset="0"/>
              </a:rPr>
              <a:t>40 ΕΘΕΛΟΝΤΕΣ</a:t>
            </a:r>
            <a:endParaRPr lang="el-GR" sz="1000" b="1" dirty="0">
              <a:latin typeface="Arial" pitchFamily="34" charset="0"/>
              <a:cs typeface="Arial" pitchFamily="34" charset="0"/>
            </a:endParaRPr>
          </a:p>
        </p:txBody>
      </p:sp>
      <p:sp>
        <p:nvSpPr>
          <p:cNvPr id="18" name="TextBox 17"/>
          <p:cNvSpPr txBox="1"/>
          <p:nvPr/>
        </p:nvSpPr>
        <p:spPr>
          <a:xfrm>
            <a:off x="4094604" y="4248090"/>
            <a:ext cx="1194311" cy="400110"/>
          </a:xfrm>
          <a:prstGeom prst="rect">
            <a:avLst/>
          </a:prstGeom>
          <a:solidFill>
            <a:srgbClr val="FFFF00"/>
          </a:solidFill>
          <a:ln>
            <a:solidFill>
              <a:schemeClr val="tx1"/>
            </a:solidFill>
          </a:ln>
        </p:spPr>
        <p:txBody>
          <a:bodyPr wrap="square" rtlCol="0">
            <a:spAutoFit/>
          </a:bodyPr>
          <a:lstStyle/>
          <a:p>
            <a:pPr algn="ctr"/>
            <a:r>
              <a:rPr lang="el-GR" sz="1000" b="1" dirty="0" smtClean="0">
                <a:latin typeface="Arial" pitchFamily="34" charset="0"/>
                <a:cs typeface="Arial" pitchFamily="34" charset="0"/>
              </a:rPr>
              <a:t>7    ΕΘΕΛΟΝΤΕΣ</a:t>
            </a:r>
          </a:p>
          <a:p>
            <a:pPr algn="ctr"/>
            <a:r>
              <a:rPr lang="el-GR" sz="1000" b="1" dirty="0" smtClean="0">
                <a:latin typeface="Arial" pitchFamily="34" charset="0"/>
                <a:cs typeface="Arial" pitchFamily="34" charset="0"/>
              </a:rPr>
              <a:t>32 ΥΠΟΧΡΕΟΙ</a:t>
            </a:r>
            <a:endParaRPr lang="el-GR" sz="1000" b="1" dirty="0">
              <a:latin typeface="Arial" pitchFamily="34" charset="0"/>
              <a:cs typeface="Arial" pitchFamily="34" charset="0"/>
            </a:endParaRPr>
          </a:p>
        </p:txBody>
      </p:sp>
      <p:sp>
        <p:nvSpPr>
          <p:cNvPr id="19" name="TextBox 18"/>
          <p:cNvSpPr txBox="1"/>
          <p:nvPr/>
        </p:nvSpPr>
        <p:spPr>
          <a:xfrm>
            <a:off x="5614830" y="4244469"/>
            <a:ext cx="1194311" cy="246221"/>
          </a:xfrm>
          <a:prstGeom prst="rect">
            <a:avLst/>
          </a:prstGeom>
          <a:solidFill>
            <a:srgbClr val="FF0000"/>
          </a:solidFill>
          <a:ln>
            <a:solidFill>
              <a:schemeClr val="tx1"/>
            </a:solidFill>
          </a:ln>
        </p:spPr>
        <p:txBody>
          <a:bodyPr wrap="square" rtlCol="0">
            <a:spAutoFit/>
          </a:bodyPr>
          <a:lstStyle/>
          <a:p>
            <a:pPr algn="ctr"/>
            <a:r>
              <a:rPr lang="el-GR" sz="1000" b="1" dirty="0" smtClean="0">
                <a:latin typeface="Arial" pitchFamily="34" charset="0"/>
                <a:cs typeface="Arial" pitchFamily="34" charset="0"/>
              </a:rPr>
              <a:t>6 ΕΘΕΛΟΝΤΕΣ</a:t>
            </a:r>
            <a:endParaRPr lang="el-GR" sz="1000" b="1" dirty="0">
              <a:latin typeface="Arial" pitchFamily="34" charset="0"/>
              <a:cs typeface="Arial" pitchFamily="34" charset="0"/>
            </a:endParaRPr>
          </a:p>
        </p:txBody>
      </p:sp>
      <p:sp>
        <p:nvSpPr>
          <p:cNvPr id="20" name="TextBox 19"/>
          <p:cNvSpPr txBox="1"/>
          <p:nvPr/>
        </p:nvSpPr>
        <p:spPr>
          <a:xfrm>
            <a:off x="7316119" y="4248090"/>
            <a:ext cx="1194311" cy="400110"/>
          </a:xfrm>
          <a:prstGeom prst="rect">
            <a:avLst/>
          </a:prstGeom>
          <a:solidFill>
            <a:srgbClr val="FFC000"/>
          </a:solidFill>
          <a:ln>
            <a:solidFill>
              <a:schemeClr val="tx1"/>
            </a:solidFill>
          </a:ln>
        </p:spPr>
        <p:txBody>
          <a:bodyPr wrap="square" rtlCol="0">
            <a:spAutoFit/>
          </a:bodyPr>
          <a:lstStyle/>
          <a:p>
            <a:pPr algn="ctr"/>
            <a:r>
              <a:rPr lang="el-GR" sz="1000" b="1" dirty="0" smtClean="0">
                <a:latin typeface="Arial" pitchFamily="34" charset="0"/>
                <a:cs typeface="Arial" pitchFamily="34" charset="0"/>
              </a:rPr>
              <a:t>15 ΕΘΕΛΟΝΤΕΣ</a:t>
            </a:r>
          </a:p>
          <a:p>
            <a:pPr algn="ctr"/>
            <a:r>
              <a:rPr lang="el-GR" sz="1000" b="1" dirty="0" smtClean="0">
                <a:latin typeface="Arial" pitchFamily="34" charset="0"/>
                <a:cs typeface="Arial" pitchFamily="34" charset="0"/>
              </a:rPr>
              <a:t>8 ΥΠΟΧΡΕΟΙ</a:t>
            </a:r>
            <a:endParaRPr lang="el-GR" sz="1000" b="1" dirty="0">
              <a:latin typeface="Arial" pitchFamily="34" charset="0"/>
              <a:cs typeface="Arial" pitchFamily="34" charset="0"/>
            </a:endParaRPr>
          </a:p>
        </p:txBody>
      </p:sp>
      <p:sp>
        <p:nvSpPr>
          <p:cNvPr id="22" name="TextBox 21"/>
          <p:cNvSpPr txBox="1"/>
          <p:nvPr/>
        </p:nvSpPr>
        <p:spPr>
          <a:xfrm>
            <a:off x="7141685" y="2995136"/>
            <a:ext cx="1584176" cy="738664"/>
          </a:xfrm>
          <a:prstGeom prst="rect">
            <a:avLst/>
          </a:prstGeom>
          <a:solidFill>
            <a:srgbClr val="FFC000"/>
          </a:solidFill>
          <a:ln>
            <a:solidFill>
              <a:schemeClr val="tx1"/>
            </a:solidFill>
          </a:ln>
        </p:spPr>
        <p:txBody>
          <a:bodyPr wrap="square" rtlCol="0">
            <a:spAutoFit/>
          </a:bodyPr>
          <a:lstStyle/>
          <a:p>
            <a:pPr algn="ctr"/>
            <a:r>
              <a:rPr lang="el-GR" sz="1350" b="1" dirty="0" smtClean="0"/>
              <a:t>ΤΜΗΜΑ</a:t>
            </a:r>
          </a:p>
          <a:p>
            <a:pPr algn="ctr"/>
            <a:r>
              <a:rPr lang="el-GR" sz="1350" b="1" dirty="0" smtClean="0"/>
              <a:t>ΕΠΙΧΕΙΡΗΣΙΑΚΗΣ</a:t>
            </a:r>
          </a:p>
          <a:p>
            <a:pPr algn="ctr"/>
            <a:r>
              <a:rPr lang="el-GR" sz="1350" b="1" dirty="0" smtClean="0"/>
              <a:t>ΥΠΟΣΤΗΡΙΞΗΣ</a:t>
            </a:r>
            <a:endParaRPr lang="el-GR" sz="1350" b="1" dirty="0"/>
          </a:p>
        </p:txBody>
      </p:sp>
      <p:sp>
        <p:nvSpPr>
          <p:cNvPr id="24" name="TextBox 23"/>
          <p:cNvSpPr txBox="1"/>
          <p:nvPr/>
        </p:nvSpPr>
        <p:spPr>
          <a:xfrm>
            <a:off x="5618872" y="4706779"/>
            <a:ext cx="1194311" cy="400110"/>
          </a:xfrm>
          <a:prstGeom prst="rect">
            <a:avLst/>
          </a:prstGeom>
          <a:solidFill>
            <a:srgbClr val="FF0000"/>
          </a:solidFill>
          <a:ln>
            <a:solidFill>
              <a:schemeClr val="tx1"/>
            </a:solidFill>
          </a:ln>
        </p:spPr>
        <p:txBody>
          <a:bodyPr wrap="square" rtlCol="0">
            <a:spAutoFit/>
          </a:bodyPr>
          <a:lstStyle/>
          <a:p>
            <a:pPr algn="ctr"/>
            <a:r>
              <a:rPr lang="el-GR" sz="1000" b="1" dirty="0" smtClean="0">
                <a:latin typeface="Arial" pitchFamily="34" charset="0"/>
                <a:cs typeface="Arial" pitchFamily="34" charset="0"/>
              </a:rPr>
              <a:t>&amp; 4 Χ 2 ΕΘΕΛΟΝΤΕΣ</a:t>
            </a:r>
            <a:endParaRPr lang="el-GR" sz="1000" b="1" dirty="0">
              <a:latin typeface="Arial" pitchFamily="34" charset="0"/>
              <a:cs typeface="Arial" pitchFamily="34" charset="0"/>
            </a:endParaRPr>
          </a:p>
        </p:txBody>
      </p:sp>
      <p:sp>
        <p:nvSpPr>
          <p:cNvPr id="26" name="Title 1"/>
          <p:cNvSpPr txBox="1">
            <a:spLocks/>
          </p:cNvSpPr>
          <p:nvPr/>
        </p:nvSpPr>
        <p:spPr>
          <a:xfrm>
            <a:off x="0" y="76200"/>
            <a:ext cx="4876800" cy="703869"/>
          </a:xfrm>
          <a:prstGeom prst="rect">
            <a:avLst/>
          </a:prstGeom>
          <a:solidFill>
            <a:schemeClr val="accent1"/>
          </a:solidFill>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sng" strike="noStrike" kern="1200" cap="none" spc="0" normalizeH="0" baseline="0" noProof="0" dirty="0" smtClean="0">
                <a:ln>
                  <a:noFill/>
                </a:ln>
                <a:solidFill>
                  <a:schemeClr val="bg1"/>
                </a:solidFill>
                <a:effectLst/>
                <a:uLnTx/>
                <a:uFillTx/>
                <a:latin typeface="Arial" pitchFamily="34" charset="0"/>
                <a:ea typeface="+mj-ea"/>
                <a:cs typeface="Arial" pitchFamily="34" charset="0"/>
              </a:rPr>
              <a:t>ΗΜΕΡΙΔΑ ΠΟΛΙΤΙΚΗΣ ΑΜΥΝΑΣ</a:t>
            </a:r>
            <a:r>
              <a:rPr kumimoji="0" lang="el-GR" sz="2800" b="0" i="0" u="sng" strike="noStrike" kern="1200" cap="none" spc="0" normalizeH="0" baseline="0" noProof="0" dirty="0" smtClean="0">
                <a:ln>
                  <a:noFill/>
                </a:ln>
                <a:solidFill>
                  <a:schemeClr val="tx2"/>
                </a:solidFill>
                <a:effectLst/>
                <a:uLnTx/>
                <a:uFillTx/>
                <a:latin typeface="Arial" pitchFamily="34" charset="0"/>
                <a:ea typeface="+mj-ea"/>
                <a:cs typeface="Arial" pitchFamily="34" charset="0"/>
              </a:rPr>
              <a:t/>
            </a:r>
            <a:br>
              <a:rPr kumimoji="0" lang="el-GR" sz="2800" b="0" i="0" u="sng" strike="noStrike" kern="1200" cap="none" spc="0" normalizeH="0" baseline="0" noProof="0" dirty="0" smtClean="0">
                <a:ln>
                  <a:noFill/>
                </a:ln>
                <a:solidFill>
                  <a:schemeClr val="tx2"/>
                </a:solidFill>
                <a:effectLst/>
                <a:uLnTx/>
                <a:uFillTx/>
                <a:latin typeface="Arial" pitchFamily="34" charset="0"/>
                <a:ea typeface="+mj-ea"/>
                <a:cs typeface="Arial" pitchFamily="34" charset="0"/>
              </a:rPr>
            </a:br>
            <a:endParaRPr kumimoji="0" lang="en-GB" sz="28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5260" y="1880265"/>
            <a:ext cx="2016224" cy="307777"/>
          </a:xfrm>
          <a:prstGeom prst="rect">
            <a:avLst/>
          </a:prstGeom>
          <a:noFill/>
          <a:ln>
            <a:solidFill>
              <a:schemeClr val="tx1"/>
            </a:solidFill>
          </a:ln>
        </p:spPr>
        <p:txBody>
          <a:bodyPr wrap="square" rtlCol="0">
            <a:spAutoFit/>
          </a:bodyPr>
          <a:lstStyle/>
          <a:p>
            <a:pPr algn="ctr"/>
            <a:r>
              <a:rPr lang="el-GR" sz="1400" b="1" dirty="0" smtClean="0"/>
              <a:t>Διευθυντής </a:t>
            </a:r>
            <a:endParaRPr lang="el-GR" sz="1400" b="1" dirty="0"/>
          </a:p>
        </p:txBody>
      </p:sp>
      <p:sp>
        <p:nvSpPr>
          <p:cNvPr id="4" name="TextBox 3"/>
          <p:cNvSpPr txBox="1"/>
          <p:nvPr/>
        </p:nvSpPr>
        <p:spPr>
          <a:xfrm>
            <a:off x="5977880" y="3713202"/>
            <a:ext cx="1870720" cy="276999"/>
          </a:xfrm>
          <a:prstGeom prst="rect">
            <a:avLst/>
          </a:prstGeom>
          <a:solidFill>
            <a:srgbClr val="FF0000"/>
          </a:solidFill>
          <a:ln>
            <a:solidFill>
              <a:schemeClr val="tx1"/>
            </a:solidFill>
          </a:ln>
        </p:spPr>
        <p:txBody>
          <a:bodyPr wrap="square" rtlCol="0">
            <a:spAutoFit/>
          </a:bodyPr>
          <a:lstStyle/>
          <a:p>
            <a:pPr algn="ctr"/>
            <a:r>
              <a:rPr lang="el-GR" sz="1200" b="1" dirty="0" smtClean="0"/>
              <a:t>ΤΜΗΜΑ ΜΕΡΙΜΝΑΣ</a:t>
            </a:r>
            <a:endParaRPr lang="el-GR" sz="1200" b="1" dirty="0"/>
          </a:p>
        </p:txBody>
      </p:sp>
      <p:sp>
        <p:nvSpPr>
          <p:cNvPr id="5" name="TextBox 4"/>
          <p:cNvSpPr txBox="1"/>
          <p:nvPr/>
        </p:nvSpPr>
        <p:spPr>
          <a:xfrm>
            <a:off x="3767796" y="2985868"/>
            <a:ext cx="2349624" cy="276999"/>
          </a:xfrm>
          <a:prstGeom prst="rect">
            <a:avLst/>
          </a:prstGeom>
          <a:solidFill>
            <a:srgbClr val="00B0F0"/>
          </a:solidFill>
          <a:ln>
            <a:solidFill>
              <a:schemeClr val="tx1"/>
            </a:solidFill>
          </a:ln>
        </p:spPr>
        <p:txBody>
          <a:bodyPr wrap="square" rtlCol="0">
            <a:spAutoFit/>
          </a:bodyPr>
          <a:lstStyle/>
          <a:p>
            <a:pPr algn="ctr"/>
            <a:r>
              <a:rPr lang="el-GR" sz="1200" dirty="0" smtClean="0"/>
              <a:t>Κέντρο Ελέγχου Επιχειρήσεων</a:t>
            </a:r>
            <a:endParaRPr lang="el-GR" sz="1200" dirty="0"/>
          </a:p>
        </p:txBody>
      </p:sp>
      <p:sp>
        <p:nvSpPr>
          <p:cNvPr id="6" name="TextBox 5"/>
          <p:cNvSpPr txBox="1"/>
          <p:nvPr/>
        </p:nvSpPr>
        <p:spPr>
          <a:xfrm>
            <a:off x="1683012" y="3704355"/>
            <a:ext cx="2016224" cy="276999"/>
          </a:xfrm>
          <a:prstGeom prst="rect">
            <a:avLst/>
          </a:prstGeom>
          <a:solidFill>
            <a:srgbClr val="FF0000"/>
          </a:solidFill>
          <a:ln>
            <a:solidFill>
              <a:schemeClr val="tx1"/>
            </a:solidFill>
          </a:ln>
        </p:spPr>
        <p:txBody>
          <a:bodyPr wrap="square" rtlCol="0">
            <a:spAutoFit/>
          </a:bodyPr>
          <a:lstStyle/>
          <a:p>
            <a:pPr algn="ctr"/>
            <a:r>
              <a:rPr lang="el-GR" sz="1200" b="1" dirty="0" smtClean="0"/>
              <a:t>ΤΜΗΜΑ ΔΙΑΣΩΣΗΣ</a:t>
            </a:r>
            <a:endParaRPr lang="el-GR" sz="1200" b="1" dirty="0"/>
          </a:p>
        </p:txBody>
      </p:sp>
      <p:sp>
        <p:nvSpPr>
          <p:cNvPr id="10" name="TextBox 9"/>
          <p:cNvSpPr txBox="1"/>
          <p:nvPr/>
        </p:nvSpPr>
        <p:spPr>
          <a:xfrm>
            <a:off x="2091396" y="4142601"/>
            <a:ext cx="1600200" cy="276999"/>
          </a:xfrm>
          <a:prstGeom prst="rect">
            <a:avLst/>
          </a:prstGeom>
          <a:solidFill>
            <a:srgbClr val="92D050"/>
          </a:solidFill>
          <a:ln>
            <a:solidFill>
              <a:schemeClr val="tx1"/>
            </a:solidFill>
          </a:ln>
        </p:spPr>
        <p:txBody>
          <a:bodyPr wrap="square" rtlCol="0">
            <a:spAutoFit/>
          </a:bodyPr>
          <a:lstStyle/>
          <a:p>
            <a:pPr algn="ctr"/>
            <a:r>
              <a:rPr lang="el-GR" sz="1200" b="1" dirty="0" smtClean="0"/>
              <a:t>ΣΠΑ</a:t>
            </a:r>
            <a:endParaRPr lang="el-GR" sz="1200" b="1" dirty="0"/>
          </a:p>
        </p:txBody>
      </p:sp>
      <p:cxnSp>
        <p:nvCxnSpPr>
          <p:cNvPr id="13" name="Straight Connector 12"/>
          <p:cNvCxnSpPr/>
          <p:nvPr/>
        </p:nvCxnSpPr>
        <p:spPr>
          <a:xfrm>
            <a:off x="2691124" y="3488331"/>
            <a:ext cx="42256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 idx="2"/>
          </p:cNvCxnSpPr>
          <p:nvPr/>
        </p:nvCxnSpPr>
        <p:spPr>
          <a:xfrm>
            <a:off x="4923372" y="2188042"/>
            <a:ext cx="0" cy="268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92814" y="3488331"/>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18501" y="3488331"/>
            <a:ext cx="0" cy="20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53196" y="3380601"/>
            <a:ext cx="14068"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67264" y="3380601"/>
            <a:ext cx="365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53196" y="4295001"/>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24996" y="4304309"/>
            <a:ext cx="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91596" y="4295001"/>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649000" y="2457923"/>
            <a:ext cx="2546920" cy="307777"/>
          </a:xfrm>
          <a:prstGeom prst="rect">
            <a:avLst/>
          </a:prstGeom>
          <a:noFill/>
          <a:ln>
            <a:solidFill>
              <a:schemeClr val="tx1"/>
            </a:solidFill>
          </a:ln>
        </p:spPr>
        <p:txBody>
          <a:bodyPr wrap="square" rtlCol="0">
            <a:spAutoFit/>
          </a:bodyPr>
          <a:lstStyle/>
          <a:p>
            <a:pPr algn="ctr"/>
            <a:r>
              <a:rPr lang="el-GR" sz="1400" b="1" dirty="0" smtClean="0"/>
              <a:t>Υποδιευθυντής </a:t>
            </a:r>
            <a:endParaRPr lang="el-GR" sz="1400" b="1" dirty="0"/>
          </a:p>
        </p:txBody>
      </p:sp>
      <p:cxnSp>
        <p:nvCxnSpPr>
          <p:cNvPr id="30" name="Straight Connector 29"/>
          <p:cNvCxnSpPr>
            <a:stCxn id="28" idx="2"/>
          </p:cNvCxnSpPr>
          <p:nvPr/>
        </p:nvCxnSpPr>
        <p:spPr>
          <a:xfrm>
            <a:off x="4922460" y="2765700"/>
            <a:ext cx="912" cy="194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38996" y="1808537"/>
            <a:ext cx="1688842" cy="461665"/>
          </a:xfrm>
          <a:prstGeom prst="rect">
            <a:avLst/>
          </a:prstGeom>
          <a:solidFill>
            <a:srgbClr val="FFFF00"/>
          </a:solidFill>
          <a:ln>
            <a:solidFill>
              <a:schemeClr val="tx1"/>
            </a:solidFill>
          </a:ln>
        </p:spPr>
        <p:txBody>
          <a:bodyPr wrap="square" rtlCol="0">
            <a:spAutoFit/>
          </a:bodyPr>
          <a:lstStyle/>
          <a:p>
            <a:pPr algn="ctr"/>
            <a:r>
              <a:rPr lang="el-GR" sz="1200" dirty="0" smtClean="0">
                <a:latin typeface="Arial" pitchFamily="34" charset="0"/>
                <a:cs typeface="Arial" pitchFamily="34" charset="0"/>
              </a:rPr>
              <a:t>Επαρχιακό Συμβούλιο πολιτικής άμυνας</a:t>
            </a:r>
            <a:endParaRPr lang="el-GR" sz="1200" dirty="0">
              <a:latin typeface="Arial" pitchFamily="34" charset="0"/>
              <a:cs typeface="Arial" pitchFamily="34" charset="0"/>
            </a:endParaRPr>
          </a:p>
        </p:txBody>
      </p:sp>
      <p:cxnSp>
        <p:nvCxnSpPr>
          <p:cNvPr id="34" name="Straight Connector 33"/>
          <p:cNvCxnSpPr>
            <a:stCxn id="33" idx="3"/>
            <a:endCxn id="2" idx="1"/>
          </p:cNvCxnSpPr>
          <p:nvPr/>
        </p:nvCxnSpPr>
        <p:spPr>
          <a:xfrm flipV="1">
            <a:off x="3627838" y="2034154"/>
            <a:ext cx="287422" cy="52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481796" y="4295001"/>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091396" y="4800266"/>
            <a:ext cx="1600200" cy="276999"/>
          </a:xfrm>
          <a:prstGeom prst="rect">
            <a:avLst/>
          </a:prstGeom>
          <a:solidFill>
            <a:srgbClr val="92D050"/>
          </a:solidFill>
          <a:ln>
            <a:solidFill>
              <a:schemeClr val="tx1"/>
            </a:solidFill>
          </a:ln>
        </p:spPr>
        <p:txBody>
          <a:bodyPr wrap="square" rtlCol="0">
            <a:spAutoFit/>
          </a:bodyPr>
          <a:lstStyle/>
          <a:p>
            <a:pPr algn="ctr"/>
            <a:r>
              <a:rPr lang="el-GR" sz="1200" b="1" dirty="0" smtClean="0"/>
              <a:t>ΥΠΑ</a:t>
            </a:r>
            <a:endParaRPr lang="el-GR" sz="1200" b="1" dirty="0"/>
          </a:p>
        </p:txBody>
      </p:sp>
      <p:sp>
        <p:nvSpPr>
          <p:cNvPr id="48" name="TextBox 47"/>
          <p:cNvSpPr txBox="1"/>
          <p:nvPr/>
        </p:nvSpPr>
        <p:spPr>
          <a:xfrm>
            <a:off x="4425460" y="4295001"/>
            <a:ext cx="1745906" cy="276999"/>
          </a:xfrm>
          <a:prstGeom prst="rect">
            <a:avLst/>
          </a:prstGeom>
          <a:solidFill>
            <a:srgbClr val="FF0000"/>
          </a:solidFill>
          <a:ln>
            <a:solidFill>
              <a:schemeClr val="tx1"/>
            </a:solidFill>
          </a:ln>
        </p:spPr>
        <p:txBody>
          <a:bodyPr wrap="square" rtlCol="0">
            <a:spAutoFit/>
          </a:bodyPr>
          <a:lstStyle/>
          <a:p>
            <a:pPr algn="ctr"/>
            <a:r>
              <a:rPr lang="el-GR" sz="1200" b="1" dirty="0" smtClean="0"/>
              <a:t>ΤΜΗΜΑ Α΄ ΒΟΗΘΕΙΩΝ</a:t>
            </a:r>
            <a:endParaRPr lang="el-GR" sz="1200" b="1" dirty="0"/>
          </a:p>
        </p:txBody>
      </p:sp>
      <p:cxnSp>
        <p:nvCxnSpPr>
          <p:cNvPr id="49" name="Straight Connector 48"/>
          <p:cNvCxnSpPr/>
          <p:nvPr/>
        </p:nvCxnSpPr>
        <p:spPr>
          <a:xfrm>
            <a:off x="1481796" y="4932737"/>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224996" y="4447401"/>
            <a:ext cx="187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920196" y="3694015"/>
            <a:ext cx="1870720" cy="276999"/>
          </a:xfrm>
          <a:prstGeom prst="rect">
            <a:avLst/>
          </a:prstGeom>
          <a:solidFill>
            <a:srgbClr val="7030A0"/>
          </a:solidFill>
          <a:ln>
            <a:solidFill>
              <a:schemeClr val="tx1"/>
            </a:solidFill>
          </a:ln>
        </p:spPr>
        <p:txBody>
          <a:bodyPr wrap="square" rtlCol="0">
            <a:spAutoFit/>
          </a:bodyPr>
          <a:lstStyle/>
          <a:p>
            <a:pPr algn="ctr"/>
            <a:r>
              <a:rPr lang="el-GR" sz="1200" b="1" dirty="0" smtClean="0"/>
              <a:t>ΤΜΗΜΑ Α΄ ΒΟΗΘΕΙΩΝ</a:t>
            </a:r>
            <a:endParaRPr lang="el-GR" sz="1200" b="1" dirty="0"/>
          </a:p>
        </p:txBody>
      </p:sp>
      <p:cxnSp>
        <p:nvCxnSpPr>
          <p:cNvPr id="52" name="Straight Connector 51"/>
          <p:cNvCxnSpPr/>
          <p:nvPr/>
        </p:nvCxnSpPr>
        <p:spPr>
          <a:xfrm>
            <a:off x="4938932" y="3276184"/>
            <a:ext cx="912" cy="194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691596" y="4932737"/>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425460" y="4904601"/>
            <a:ext cx="1745906" cy="276999"/>
          </a:xfrm>
          <a:prstGeom prst="rect">
            <a:avLst/>
          </a:prstGeom>
          <a:solidFill>
            <a:srgbClr val="FF0000"/>
          </a:solidFill>
          <a:ln>
            <a:solidFill>
              <a:schemeClr val="tx1"/>
            </a:solidFill>
          </a:ln>
        </p:spPr>
        <p:txBody>
          <a:bodyPr wrap="square" rtlCol="0">
            <a:spAutoFit/>
          </a:bodyPr>
          <a:lstStyle/>
          <a:p>
            <a:pPr algn="ctr"/>
            <a:r>
              <a:rPr lang="el-GR" sz="1200" b="1" dirty="0" smtClean="0"/>
              <a:t>ΤΜΗΜΑ ΣΟΙΦ</a:t>
            </a:r>
            <a:endParaRPr lang="el-GR" sz="1200" b="1" dirty="0"/>
          </a:p>
        </p:txBody>
      </p:sp>
      <p:cxnSp>
        <p:nvCxnSpPr>
          <p:cNvPr id="62" name="Straight Connector 61"/>
          <p:cNvCxnSpPr/>
          <p:nvPr/>
        </p:nvCxnSpPr>
        <p:spPr>
          <a:xfrm>
            <a:off x="4224996" y="5057001"/>
            <a:ext cx="187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425460" y="5514201"/>
            <a:ext cx="1745906" cy="461665"/>
          </a:xfrm>
          <a:prstGeom prst="rect">
            <a:avLst/>
          </a:prstGeom>
          <a:solidFill>
            <a:srgbClr val="FF0000"/>
          </a:solidFill>
          <a:ln>
            <a:solidFill>
              <a:schemeClr val="tx1"/>
            </a:solidFill>
          </a:ln>
        </p:spPr>
        <p:txBody>
          <a:bodyPr wrap="square" rtlCol="0">
            <a:spAutoFit/>
          </a:bodyPr>
          <a:lstStyle/>
          <a:p>
            <a:pPr algn="ctr"/>
            <a:r>
              <a:rPr lang="el-GR" sz="1200" b="1" dirty="0" smtClean="0"/>
              <a:t>ΤΜΗΜΑ Δ/Β - ΓΡΑΦΕΩΝ</a:t>
            </a:r>
            <a:endParaRPr lang="el-GR" sz="1200" b="1" dirty="0"/>
          </a:p>
        </p:txBody>
      </p:sp>
      <p:cxnSp>
        <p:nvCxnSpPr>
          <p:cNvPr id="64" name="Straight Connector 63"/>
          <p:cNvCxnSpPr/>
          <p:nvPr/>
        </p:nvCxnSpPr>
        <p:spPr>
          <a:xfrm>
            <a:off x="4224996" y="5666601"/>
            <a:ext cx="187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938932" y="3496911"/>
            <a:ext cx="912" cy="194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0" y="76200"/>
            <a:ext cx="4876800" cy="703869"/>
          </a:xfrm>
          <a:prstGeom prst="rect">
            <a:avLst/>
          </a:prstGeom>
          <a:solidFill>
            <a:schemeClr val="accent1"/>
          </a:solidFill>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sng" strike="noStrike" kern="1200" cap="none" spc="0" normalizeH="0" baseline="0" noProof="0" dirty="0" smtClean="0">
                <a:ln>
                  <a:noFill/>
                </a:ln>
                <a:solidFill>
                  <a:schemeClr val="bg1"/>
                </a:solidFill>
                <a:effectLst/>
                <a:uLnTx/>
                <a:uFillTx/>
                <a:latin typeface="Arial" pitchFamily="34" charset="0"/>
                <a:ea typeface="+mj-ea"/>
                <a:cs typeface="Arial" pitchFamily="34" charset="0"/>
              </a:rPr>
              <a:t>ΗΜΕΡΙΔΑ ΠΟΛΙΤΙΚΗΣ ΑΜΥΝΑΣ</a:t>
            </a:r>
            <a:r>
              <a:rPr kumimoji="0" lang="el-GR" sz="2800" b="0" i="0" u="sng" strike="noStrike" kern="1200" cap="none" spc="0" normalizeH="0" baseline="0" noProof="0" dirty="0" smtClean="0">
                <a:ln>
                  <a:noFill/>
                </a:ln>
                <a:solidFill>
                  <a:schemeClr val="tx2"/>
                </a:solidFill>
                <a:effectLst/>
                <a:uLnTx/>
                <a:uFillTx/>
                <a:latin typeface="Arial" pitchFamily="34" charset="0"/>
                <a:ea typeface="+mj-ea"/>
                <a:cs typeface="Arial" pitchFamily="34" charset="0"/>
              </a:rPr>
              <a:t/>
            </a:r>
            <a:br>
              <a:rPr kumimoji="0" lang="el-GR" sz="2800" b="0" i="0" u="sng" strike="noStrike" kern="1200" cap="none" spc="0" normalizeH="0" baseline="0" noProof="0" dirty="0" smtClean="0">
                <a:ln>
                  <a:noFill/>
                </a:ln>
                <a:solidFill>
                  <a:schemeClr val="tx2"/>
                </a:solidFill>
                <a:effectLst/>
                <a:uLnTx/>
                <a:uFillTx/>
                <a:latin typeface="Arial" pitchFamily="34" charset="0"/>
                <a:ea typeface="+mj-ea"/>
                <a:cs typeface="Arial" pitchFamily="34" charset="0"/>
              </a:rPr>
            </a:br>
            <a:endParaRPr kumimoji="0" lang="en-GB" sz="28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305210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457200" y="3124200"/>
            <a:ext cx="8229600" cy="3600986"/>
          </a:xfrm>
          <a:prstGeom prst="rect">
            <a:avLst/>
          </a:prstGeom>
          <a:noFill/>
        </p:spPr>
        <p:txBody>
          <a:bodyPr wrap="square" rtlCol="0">
            <a:spAutoFit/>
          </a:bodyPr>
          <a:lstStyle/>
          <a:p>
            <a:pPr algn="just"/>
            <a:r>
              <a:rPr lang="el-GR" sz="2400" b="1" u="sng" dirty="0" smtClean="0">
                <a:latin typeface="Arial" pitchFamily="34" charset="0"/>
                <a:cs typeface="Arial" pitchFamily="34" charset="0"/>
              </a:rPr>
              <a:t>Πολιτική Άμυνα</a:t>
            </a:r>
          </a:p>
          <a:p>
            <a:pPr algn="just"/>
            <a:endParaRPr lang="el-GR" sz="2400" b="1" u="sng" dirty="0" smtClean="0">
              <a:latin typeface="Arial" pitchFamily="34" charset="0"/>
              <a:cs typeface="Arial" pitchFamily="34" charset="0"/>
            </a:endParaRPr>
          </a:p>
          <a:p>
            <a:pPr algn="just"/>
            <a:r>
              <a:rPr lang="el-GR" sz="2400" dirty="0" smtClean="0">
                <a:solidFill>
                  <a:srgbClr val="FF0000"/>
                </a:solidFill>
                <a:latin typeface="Arial" pitchFamily="34" charset="0"/>
                <a:cs typeface="Arial" pitchFamily="34" charset="0"/>
              </a:rPr>
              <a:t>Μόνιμο Προσωπικό:</a:t>
            </a:r>
          </a:p>
          <a:p>
            <a:pPr algn="just"/>
            <a:r>
              <a:rPr lang="el-GR" sz="2400" dirty="0" smtClean="0">
                <a:solidFill>
                  <a:srgbClr val="FF0000"/>
                </a:solidFill>
                <a:latin typeface="Arial" pitchFamily="34" charset="0"/>
                <a:cs typeface="Arial" pitchFamily="34" charset="0"/>
              </a:rPr>
              <a:t>			</a:t>
            </a:r>
            <a:r>
              <a:rPr lang="el-GR" sz="2400" dirty="0" smtClean="0">
                <a:latin typeface="Arial" pitchFamily="34" charset="0"/>
                <a:cs typeface="Arial" pitchFamily="34" charset="0"/>
              </a:rPr>
              <a:t>Οργανικό:</a:t>
            </a:r>
            <a:r>
              <a:rPr lang="el-GR" sz="2400" dirty="0" smtClean="0">
                <a:solidFill>
                  <a:srgbClr val="FF0000"/>
                </a:solidFill>
                <a:latin typeface="Arial" pitchFamily="34" charset="0"/>
                <a:cs typeface="Arial" pitchFamily="34" charset="0"/>
              </a:rPr>
              <a:t>	31</a:t>
            </a:r>
          </a:p>
          <a:p>
            <a:pPr algn="just"/>
            <a:r>
              <a:rPr lang="el-GR" sz="2400" dirty="0" smtClean="0">
                <a:solidFill>
                  <a:srgbClr val="FF0000"/>
                </a:solidFill>
                <a:latin typeface="Arial" pitchFamily="34" charset="0"/>
                <a:cs typeface="Arial" pitchFamily="34" charset="0"/>
              </a:rPr>
              <a:t>			</a:t>
            </a:r>
            <a:r>
              <a:rPr lang="el-GR" sz="2400" dirty="0" smtClean="0">
                <a:latin typeface="Arial" pitchFamily="34" charset="0"/>
                <a:cs typeface="Arial" pitchFamily="34" charset="0"/>
              </a:rPr>
              <a:t>Εναλλάξιμο:</a:t>
            </a:r>
            <a:r>
              <a:rPr lang="el-GR" sz="2400" dirty="0" smtClean="0">
                <a:solidFill>
                  <a:srgbClr val="FF0000"/>
                </a:solidFill>
                <a:latin typeface="Arial" pitchFamily="34" charset="0"/>
                <a:cs typeface="Arial" pitchFamily="34" charset="0"/>
              </a:rPr>
              <a:t>	25		</a:t>
            </a:r>
            <a:r>
              <a:rPr lang="el-GR" sz="2400" b="1" dirty="0" smtClean="0">
                <a:latin typeface="Arial" pitchFamily="34" charset="0"/>
                <a:cs typeface="Arial" pitchFamily="34" charset="0"/>
              </a:rPr>
              <a:t>79</a:t>
            </a:r>
          </a:p>
          <a:p>
            <a:pPr algn="just"/>
            <a:r>
              <a:rPr lang="el-GR" sz="2400" dirty="0" smtClean="0">
                <a:solidFill>
                  <a:srgbClr val="FF0000"/>
                </a:solidFill>
                <a:latin typeface="Arial" pitchFamily="34" charset="0"/>
                <a:cs typeface="Arial" pitchFamily="34" charset="0"/>
              </a:rPr>
              <a:t>			</a:t>
            </a:r>
            <a:r>
              <a:rPr lang="el-GR" sz="2400" dirty="0" smtClean="0">
                <a:latin typeface="Arial" pitchFamily="34" charset="0"/>
                <a:cs typeface="Arial" pitchFamily="34" charset="0"/>
              </a:rPr>
              <a:t>Ωρομίσθιο:</a:t>
            </a:r>
            <a:r>
              <a:rPr lang="el-GR" sz="2400" dirty="0" smtClean="0">
                <a:solidFill>
                  <a:srgbClr val="FF0000"/>
                </a:solidFill>
                <a:latin typeface="Arial" pitchFamily="34" charset="0"/>
                <a:cs typeface="Arial" pitchFamily="34" charset="0"/>
              </a:rPr>
              <a:t>	23</a:t>
            </a:r>
          </a:p>
          <a:p>
            <a:pPr algn="just"/>
            <a:endParaRPr lang="el-GR" sz="2400" dirty="0" smtClean="0">
              <a:solidFill>
                <a:srgbClr val="FF0000"/>
              </a:solidFill>
              <a:latin typeface="Arial" pitchFamily="34" charset="0"/>
              <a:cs typeface="Arial" pitchFamily="34" charset="0"/>
            </a:endParaRPr>
          </a:p>
          <a:p>
            <a:pPr algn="just"/>
            <a:r>
              <a:rPr lang="el-GR" sz="2400" dirty="0" smtClean="0">
                <a:solidFill>
                  <a:srgbClr val="FF0000"/>
                </a:solidFill>
                <a:latin typeface="Arial" pitchFamily="34" charset="0"/>
                <a:cs typeface="Arial" pitchFamily="34" charset="0"/>
              </a:rPr>
              <a:t>Εθελοντές:						</a:t>
            </a:r>
            <a:r>
              <a:rPr lang="el-GR" sz="2400" b="1" dirty="0" smtClean="0">
                <a:latin typeface="Arial" pitchFamily="34" charset="0"/>
                <a:cs typeface="Arial" pitchFamily="34" charset="0"/>
              </a:rPr>
              <a:t>649</a:t>
            </a:r>
          </a:p>
          <a:p>
            <a:pPr algn="just"/>
            <a:r>
              <a:rPr lang="el-GR" sz="2400" dirty="0" smtClean="0">
                <a:solidFill>
                  <a:srgbClr val="FF0000"/>
                </a:solidFill>
                <a:latin typeface="Arial" pitchFamily="34" charset="0"/>
                <a:cs typeface="Arial" pitchFamily="34" charset="0"/>
              </a:rPr>
              <a:t>Υπόχρεοι:						</a:t>
            </a:r>
            <a:r>
              <a:rPr lang="el-GR" sz="2400" b="1" dirty="0" smtClean="0">
                <a:latin typeface="Arial" pitchFamily="34" charset="0"/>
                <a:cs typeface="Arial" pitchFamily="34" charset="0"/>
              </a:rPr>
              <a:t>6709</a:t>
            </a:r>
            <a:endParaRPr lang="el-GR" sz="1200" b="1" u="sng" dirty="0" smtClean="0">
              <a:latin typeface="Arial" pitchFamily="34" charset="0"/>
              <a:cs typeface="Arial" pitchFamily="34" charset="0"/>
            </a:endParaRPr>
          </a:p>
          <a:p>
            <a:pPr algn="just"/>
            <a:endParaRPr lang="el-GR" sz="1200" b="1" u="sng"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648200" y="2438400"/>
            <a:ext cx="44196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Σκοπός/Στόχοι Ημερίδας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cstate="print"/>
          <a:srcRect/>
          <a:stretch>
            <a:fillRect/>
          </a:stretch>
        </p:blipFill>
        <p:spPr bwMode="auto">
          <a:xfrm>
            <a:off x="131285" y="1375525"/>
            <a:ext cx="9002368" cy="4949075"/>
          </a:xfrm>
          <a:prstGeom prst="rect">
            <a:avLst/>
          </a:prstGeom>
          <a:noFill/>
          <a:ln w="9525">
            <a:noFill/>
            <a:miter lim="800000"/>
            <a:headEnd/>
            <a:tailEnd/>
          </a:ln>
        </p:spPr>
      </p:pic>
      <p:pic>
        <p:nvPicPr>
          <p:cNvPr id="5" name="Picture 10" descr="ΣΗΜΑ ΠΟΛΙΤΙΚΗ ΑΜΥΝΑ"/>
          <p:cNvPicPr>
            <a:picLocks noChangeAspect="1" noChangeArrowheads="1"/>
          </p:cNvPicPr>
          <p:nvPr/>
        </p:nvPicPr>
        <p:blipFill>
          <a:blip r:embed="rId3" cstate="print"/>
          <a:srcRect/>
          <a:stretch>
            <a:fillRect/>
          </a:stretch>
        </p:blipFill>
        <p:spPr bwMode="auto">
          <a:xfrm>
            <a:off x="152400" y="304800"/>
            <a:ext cx="914400" cy="87664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457200" y="3124200"/>
            <a:ext cx="8229600" cy="4154984"/>
          </a:xfrm>
          <a:prstGeom prst="rect">
            <a:avLst/>
          </a:prstGeom>
          <a:noFill/>
        </p:spPr>
        <p:txBody>
          <a:bodyPr wrap="square" rtlCol="0">
            <a:spAutoFit/>
          </a:bodyPr>
          <a:lstStyle/>
          <a:p>
            <a:pPr algn="just"/>
            <a:r>
              <a:rPr lang="el-GR" sz="2400" b="1" u="sng" dirty="0" smtClean="0">
                <a:latin typeface="Arial" pitchFamily="34" charset="0"/>
                <a:cs typeface="Arial" pitchFamily="34" charset="0"/>
              </a:rPr>
              <a:t>Πολιτική Προστασία</a:t>
            </a:r>
            <a:r>
              <a:rPr lang="el-GR" sz="2400" b="1" dirty="0" smtClean="0">
                <a:latin typeface="Arial" pitchFamily="34" charset="0"/>
                <a:cs typeface="Arial" pitchFamily="34" charset="0"/>
              </a:rPr>
              <a:t>	</a:t>
            </a:r>
            <a:r>
              <a:rPr lang="el-GR" sz="2400" b="1" u="sng" dirty="0" smtClean="0">
                <a:latin typeface="Arial" pitchFamily="34" charset="0"/>
                <a:cs typeface="Arial" pitchFamily="34" charset="0"/>
              </a:rPr>
              <a:t>Πολιτική Άμυνα</a:t>
            </a:r>
          </a:p>
          <a:p>
            <a:pPr algn="just"/>
            <a:endParaRPr lang="el-GR" sz="2400" b="1" u="sng" dirty="0" smtClean="0">
              <a:latin typeface="Arial" pitchFamily="34" charset="0"/>
              <a:cs typeface="Arial" pitchFamily="34" charset="0"/>
            </a:endParaRPr>
          </a:p>
          <a:p>
            <a:pPr algn="just"/>
            <a:r>
              <a:rPr lang="el-GR" sz="2400" dirty="0" smtClean="0">
                <a:latin typeface="Arial" pitchFamily="34" charset="0"/>
                <a:cs typeface="Arial" pitchFamily="34" charset="0"/>
              </a:rPr>
              <a:t>ΓΓΠΠ				ΓΔ/ΥΠΕΣ και Έπαρχος</a:t>
            </a:r>
          </a:p>
          <a:p>
            <a:pPr algn="just"/>
            <a:endParaRPr lang="el-GR" sz="2400" dirty="0" smtClean="0">
              <a:latin typeface="Arial" pitchFamily="34" charset="0"/>
              <a:cs typeface="Arial" pitchFamily="34" charset="0"/>
            </a:endParaRPr>
          </a:p>
          <a:p>
            <a:pPr algn="just"/>
            <a:r>
              <a:rPr lang="el-GR" sz="2400" dirty="0" smtClean="0">
                <a:solidFill>
                  <a:srgbClr val="FF0000"/>
                </a:solidFill>
                <a:latin typeface="Arial" pitchFamily="34" charset="0"/>
                <a:cs typeface="Arial" pitchFamily="34" charset="0"/>
              </a:rPr>
              <a:t>Έκτακτης Ανάγκης		πολιτικής άμυνας</a:t>
            </a:r>
          </a:p>
          <a:p>
            <a:pPr algn="just"/>
            <a:r>
              <a:rPr lang="el-GR" sz="2400" dirty="0" smtClean="0">
                <a:solidFill>
                  <a:srgbClr val="FF0000"/>
                </a:solidFill>
                <a:latin typeface="Arial" pitchFamily="34" charset="0"/>
                <a:cs typeface="Arial" pitchFamily="34" charset="0"/>
              </a:rPr>
              <a:t>(Συμφορές) 			(Συμφορές αλλά και εχθρικής</a:t>
            </a:r>
          </a:p>
          <a:p>
            <a:pPr algn="just"/>
            <a:r>
              <a:rPr lang="el-GR" sz="2400" dirty="0" smtClean="0">
                <a:solidFill>
                  <a:srgbClr val="FF0000"/>
                </a:solidFill>
                <a:latin typeface="Arial" pitchFamily="34" charset="0"/>
                <a:cs typeface="Arial" pitchFamily="34" charset="0"/>
              </a:rPr>
              <a:t>                                           επίθεσης που δεν απολήγει σε</a:t>
            </a:r>
          </a:p>
          <a:p>
            <a:pPr algn="just"/>
            <a:r>
              <a:rPr lang="el-GR" sz="2400" dirty="0" smtClean="0">
                <a:solidFill>
                  <a:srgbClr val="FF0000"/>
                </a:solidFill>
                <a:latin typeface="Arial" pitchFamily="34" charset="0"/>
                <a:cs typeface="Arial" pitchFamily="34" charset="0"/>
              </a:rPr>
              <a:t>                                           πραγματική σύρραξη)</a:t>
            </a:r>
          </a:p>
          <a:p>
            <a:pPr algn="just"/>
            <a:r>
              <a:rPr lang="el-GR" sz="2400" dirty="0" smtClean="0">
                <a:solidFill>
                  <a:srgbClr val="FF0000"/>
                </a:solidFill>
                <a:latin typeface="Arial" pitchFamily="34" charset="0"/>
                <a:cs typeface="Arial" pitchFamily="34" charset="0"/>
              </a:rPr>
              <a:t>Π.Σ.+ΕΛ.ΑΣ.+Ε.Σ+Μ.Κ.Ο	Δ.Π.Α.</a:t>
            </a:r>
          </a:p>
          <a:p>
            <a:pPr algn="just"/>
            <a:r>
              <a:rPr lang="el-GR" sz="2400" dirty="0" smtClean="0">
                <a:solidFill>
                  <a:srgbClr val="FF0000"/>
                </a:solidFill>
                <a:latin typeface="Arial" pitchFamily="34" charset="0"/>
                <a:cs typeface="Arial" pitchFamily="34" charset="0"/>
              </a:rPr>
              <a:t>				Π.Υ.+Τ.Δ.+Δ.Π.Α.+Υ.Θ.Π.+Ε.Δ.</a:t>
            </a:r>
          </a:p>
          <a:p>
            <a:pPr algn="just"/>
            <a:endParaRPr lang="el-GR" sz="1200" b="1" u="sng" dirty="0" smtClean="0">
              <a:latin typeface="Arial" pitchFamily="34" charset="0"/>
              <a:cs typeface="Arial" pitchFamily="34" charset="0"/>
            </a:endParaRPr>
          </a:p>
          <a:p>
            <a:pPr algn="just"/>
            <a:endParaRPr lang="el-GR" sz="1200" b="1" u="sng"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3200" u="sng" dirty="0" smtClean="0">
                <a:latin typeface="Arial" pitchFamily="34" charset="0"/>
                <a:cs typeface="Arial" pitchFamily="34" charset="0"/>
              </a:rPr>
              <a:t>ΗΜΕΡΙΔΑ ΠΟΛΙΤΙΚΗΣ ΑΜΥΝΑΣ</a:t>
            </a:r>
            <a:br>
              <a:rPr lang="el-GR" sz="3200" u="sng" dirty="0" smtClean="0">
                <a:latin typeface="Arial" pitchFamily="34" charset="0"/>
                <a:cs typeface="Arial" pitchFamily="34" charset="0"/>
              </a:rPr>
            </a:br>
            <a:r>
              <a:rPr lang="el-GR" sz="3200" dirty="0" smtClean="0">
                <a:latin typeface="Arial" pitchFamily="34" charset="0"/>
                <a:cs typeface="Arial" pitchFamily="34" charset="0"/>
              </a:rPr>
              <a:t>(Πέμπτη </a:t>
            </a:r>
            <a:r>
              <a:rPr lang="el-GR" sz="3200" dirty="0" smtClean="0">
                <a:latin typeface="Arial" pitchFamily="34" charset="0"/>
                <a:cs typeface="Arial" pitchFamily="34" charset="0"/>
              </a:rPr>
              <a:t>26 Ιανουαρίου </a:t>
            </a:r>
            <a:r>
              <a:rPr lang="el-GR" sz="3200" dirty="0" smtClean="0">
                <a:latin typeface="Arial" pitchFamily="34" charset="0"/>
                <a:cs typeface="Arial" pitchFamily="34" charset="0"/>
              </a:rPr>
              <a:t>2017)</a:t>
            </a:r>
            <a:endParaRPr lang="en-GB" sz="3200" u="sng"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200400"/>
            <a:ext cx="7315200" cy="3200400"/>
          </a:xfrm>
        </p:spPr>
        <p:txBody>
          <a:bodyPr>
            <a:normAutofit fontScale="92500"/>
          </a:bodyPr>
          <a:lstStyle/>
          <a:p>
            <a:pPr algn="just">
              <a:buFontTx/>
              <a:buChar char="-"/>
            </a:pPr>
            <a:r>
              <a:rPr lang="el-GR" dirty="0" smtClean="0"/>
              <a:t> Σκοπός/Στόχοι Ημερίδας</a:t>
            </a:r>
            <a:endParaRPr lang="en-US" dirty="0" smtClean="0"/>
          </a:p>
          <a:p>
            <a:pPr algn="just"/>
            <a:endParaRPr lang="el-GR" dirty="0" smtClean="0"/>
          </a:p>
          <a:p>
            <a:pPr algn="just">
              <a:buFontTx/>
              <a:buChar char="-"/>
            </a:pPr>
            <a:r>
              <a:rPr lang="el-GR" dirty="0" smtClean="0"/>
              <a:t> Νομοθεσία - Οργάνωση πολιτικής άμυνας</a:t>
            </a:r>
            <a:endParaRPr lang="en-US" dirty="0" smtClean="0"/>
          </a:p>
          <a:p>
            <a:pPr algn="just"/>
            <a:endParaRPr lang="el-GR" dirty="0" smtClean="0"/>
          </a:p>
          <a:p>
            <a:pPr algn="just">
              <a:buFontTx/>
              <a:buChar char="-"/>
            </a:pPr>
            <a:r>
              <a:rPr lang="el-GR" dirty="0" smtClean="0"/>
              <a:t> </a:t>
            </a:r>
            <a:r>
              <a:rPr lang="el-GR" b="1" dirty="0" smtClean="0">
                <a:solidFill>
                  <a:schemeClr val="tx1"/>
                </a:solidFill>
              </a:rPr>
              <a:t>Υφιστάμενα Σχέδια Αρμοδιότητας Δύναμης Π.Α.</a:t>
            </a:r>
            <a:endParaRPr lang="en-US" b="1" dirty="0" smtClean="0">
              <a:solidFill>
                <a:schemeClr val="tx1"/>
              </a:solidFill>
            </a:endParaRPr>
          </a:p>
          <a:p>
            <a:pPr algn="just"/>
            <a:endParaRPr lang="el-GR" dirty="0" smtClean="0"/>
          </a:p>
          <a:p>
            <a:pPr algn="just">
              <a:buFontTx/>
              <a:buChar char="-"/>
            </a:pPr>
            <a:r>
              <a:rPr lang="el-GR" dirty="0" smtClean="0"/>
              <a:t> Εξωτερικά Σχέδια </a:t>
            </a:r>
            <a:r>
              <a:rPr lang="en-US" dirty="0" smtClean="0"/>
              <a:t>SEVESO</a:t>
            </a:r>
            <a:endParaRPr lang="el-GR" dirty="0" smtClean="0"/>
          </a:p>
          <a:p>
            <a:pPr algn="just">
              <a:buFontTx/>
              <a:buChar char="-"/>
            </a:pPr>
            <a:endParaRPr lang="el-GR" dirty="0" smtClean="0"/>
          </a:p>
        </p:txBody>
      </p:sp>
      <p:sp>
        <p:nvSpPr>
          <p:cNvPr id="2" name="Title 1"/>
          <p:cNvSpPr>
            <a:spLocks noGrp="1"/>
          </p:cNvSpPr>
          <p:nvPr>
            <p:ph type="ctrTitle"/>
          </p:nvPr>
        </p:nvSpPr>
        <p:spPr/>
        <p:txBody>
          <a:bodyPr>
            <a:normAutofit/>
          </a:bodyPr>
          <a:lstStyle/>
          <a:p>
            <a:r>
              <a:rPr lang="el-GR" sz="3200" u="sng" dirty="0" smtClean="0">
                <a:latin typeface="Arial" pitchFamily="34" charset="0"/>
                <a:cs typeface="Arial" pitchFamily="34" charset="0"/>
              </a:rPr>
              <a:t>ΗΜΕΡΙΔΑ ΠΟΛΙΤΙΚΗΣ ΑΜΥΝΑΣ</a:t>
            </a:r>
            <a:br>
              <a:rPr lang="el-GR" sz="3200" u="sng" dirty="0" smtClean="0">
                <a:latin typeface="Arial" pitchFamily="34" charset="0"/>
                <a:cs typeface="Arial" pitchFamily="34" charset="0"/>
              </a:rPr>
            </a:br>
            <a:r>
              <a:rPr lang="el-GR" sz="3200" dirty="0" smtClean="0">
                <a:latin typeface="Arial" pitchFamily="34" charset="0"/>
                <a:cs typeface="Arial" pitchFamily="34" charset="0"/>
              </a:rPr>
              <a:t>(Πέμπτη </a:t>
            </a:r>
            <a:r>
              <a:rPr lang="el-GR" sz="3200" dirty="0" smtClean="0">
                <a:latin typeface="Arial" pitchFamily="34" charset="0"/>
                <a:cs typeface="Arial" pitchFamily="34" charset="0"/>
              </a:rPr>
              <a:t>26 Ιανουαρίου </a:t>
            </a:r>
            <a:r>
              <a:rPr lang="el-GR" sz="3200" dirty="0" smtClean="0">
                <a:latin typeface="Arial" pitchFamily="34" charset="0"/>
                <a:cs typeface="Arial" pitchFamily="34" charset="0"/>
              </a:rPr>
              <a:t>2017)</a:t>
            </a:r>
            <a:endParaRPr lang="en-GB" sz="3200" u="sng"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Γενικό Σχέδιο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7" name="TextBox 6"/>
          <p:cNvSpPr txBox="1"/>
          <p:nvPr/>
        </p:nvSpPr>
        <p:spPr>
          <a:xfrm>
            <a:off x="152400" y="3072348"/>
            <a:ext cx="8991600" cy="3416320"/>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Βασικό Εθνικό Σχέδιο «ΖΗΝΩΝ»</a:t>
            </a:r>
          </a:p>
          <a:p>
            <a:endParaRPr lang="el-GR" sz="2400" b="1" u="sng" dirty="0" smtClean="0">
              <a:latin typeface="Arial" pitchFamily="34" charset="0"/>
              <a:cs typeface="Arial" pitchFamily="34" charset="0"/>
            </a:endParaRPr>
          </a:p>
          <a:p>
            <a:r>
              <a:rPr lang="el-GR" sz="2400" b="1" dirty="0" smtClean="0">
                <a:latin typeface="Arial" pitchFamily="34" charset="0"/>
                <a:cs typeface="Arial" pitchFamily="34" charset="0"/>
              </a:rPr>
              <a:t>Θεσμικό κείμενο εγκριμένο από το ΥΣ</a:t>
            </a:r>
          </a:p>
          <a:p>
            <a:endParaRPr lang="el-GR" sz="2400" b="1" dirty="0">
              <a:latin typeface="Arial" pitchFamily="34" charset="0"/>
              <a:cs typeface="Arial" pitchFamily="34" charset="0"/>
            </a:endParaRPr>
          </a:p>
          <a:p>
            <a:r>
              <a:rPr lang="el-GR" sz="2400" b="1" dirty="0" smtClean="0">
                <a:latin typeface="Arial" pitchFamily="34" charset="0"/>
                <a:cs typeface="Arial" pitchFamily="34" charset="0"/>
              </a:rPr>
              <a:t>Σαφείς κατευθύνσεις και οδηγίες για την έκδοση των Ειδικών Εθνικών Σχεδίων</a:t>
            </a:r>
          </a:p>
          <a:p>
            <a:endParaRPr lang="el-GR" sz="2400" b="1" dirty="0">
              <a:latin typeface="Arial" pitchFamily="34" charset="0"/>
              <a:cs typeface="Arial" pitchFamily="34" charset="0"/>
            </a:endParaRPr>
          </a:p>
          <a:p>
            <a:r>
              <a:rPr lang="el-GR" sz="2400" b="1" dirty="0" smtClean="0">
                <a:latin typeface="Arial" pitchFamily="34" charset="0"/>
                <a:cs typeface="Arial" pitchFamily="34" charset="0"/>
              </a:rPr>
              <a:t>ΔΕΝ αφορά σε </a:t>
            </a:r>
            <a:r>
              <a:rPr lang="el-GR" sz="2400" b="1" dirty="0" err="1" smtClean="0">
                <a:latin typeface="Arial" pitchFamily="34" charset="0"/>
                <a:cs typeface="Arial" pitchFamily="34" charset="0"/>
              </a:rPr>
              <a:t>πολιτικο</a:t>
            </a:r>
            <a:r>
              <a:rPr lang="el-GR" sz="2400" b="1" dirty="0" smtClean="0">
                <a:latin typeface="Arial" pitchFamily="34" charset="0"/>
                <a:cs typeface="Arial" pitchFamily="34" charset="0"/>
              </a:rPr>
              <a:t>-στρατιωτική κρίση και πολεμική σύγκρουση</a:t>
            </a:r>
            <a:endParaRPr lang="el-G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Γενικό Σχέδιο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7" name="TextBox 6"/>
          <p:cNvSpPr txBox="1"/>
          <p:nvPr/>
        </p:nvSpPr>
        <p:spPr>
          <a:xfrm>
            <a:off x="152400" y="3072348"/>
            <a:ext cx="8991600" cy="2946961"/>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Βασικό Εθνικό Σχέδιο «ΖΗΝΩΝ»</a:t>
            </a:r>
          </a:p>
          <a:p>
            <a:endParaRPr lang="el-GR" sz="2400" b="1" u="sng" dirty="0" smtClean="0">
              <a:latin typeface="Arial" pitchFamily="34" charset="0"/>
              <a:cs typeface="Arial" pitchFamily="34" charset="0"/>
            </a:endParaRPr>
          </a:p>
          <a:p>
            <a:pPr>
              <a:lnSpc>
                <a:spcPts val="3300"/>
              </a:lnSpc>
            </a:pPr>
            <a:r>
              <a:rPr lang="el-GR" sz="2400" b="1" dirty="0" smtClean="0">
                <a:latin typeface="Arial" pitchFamily="34" charset="0"/>
                <a:cs typeface="Arial" pitchFamily="34" charset="0"/>
              </a:rPr>
              <a:t>«ΝΑΥΚΡΑΤΗΣ»</a:t>
            </a:r>
          </a:p>
          <a:p>
            <a:pPr>
              <a:lnSpc>
                <a:spcPts val="3300"/>
              </a:lnSpc>
            </a:pPr>
            <a:r>
              <a:rPr lang="el-GR" sz="2400" b="1" dirty="0" smtClean="0">
                <a:latin typeface="Arial" pitchFamily="34" charset="0"/>
                <a:cs typeface="Arial" pitchFamily="34" charset="0"/>
              </a:rPr>
              <a:t>«ΠΟΛΥΒΙΟΣ»</a:t>
            </a:r>
          </a:p>
          <a:p>
            <a:pPr>
              <a:lnSpc>
                <a:spcPts val="3300"/>
              </a:lnSpc>
            </a:pPr>
            <a:r>
              <a:rPr lang="el-GR" sz="2400" b="1" dirty="0" smtClean="0">
                <a:latin typeface="Arial" pitchFamily="34" charset="0"/>
                <a:cs typeface="Arial" pitchFamily="34" charset="0"/>
              </a:rPr>
              <a:t>«ΠΡΟΜΗΘΕΑΣ»				«ΤΡΙΠΟΣ»</a:t>
            </a:r>
          </a:p>
          <a:p>
            <a:pPr>
              <a:lnSpc>
                <a:spcPts val="3300"/>
              </a:lnSpc>
            </a:pPr>
            <a:r>
              <a:rPr lang="el-GR" sz="2400" b="1" dirty="0" smtClean="0">
                <a:latin typeface="Arial" pitchFamily="34" charset="0"/>
                <a:cs typeface="Arial" pitchFamily="34" charset="0"/>
              </a:rPr>
              <a:t>«ΕΓΚΕΛΑΔΟΣ»</a:t>
            </a:r>
          </a:p>
          <a:p>
            <a:pPr>
              <a:lnSpc>
                <a:spcPts val="3300"/>
              </a:lnSpc>
            </a:pPr>
            <a:r>
              <a:rPr lang="el-GR" sz="2400" b="1" dirty="0" smtClean="0">
                <a:latin typeface="Arial" pitchFamily="34" charset="0"/>
                <a:cs typeface="Arial" pitchFamily="34" charset="0"/>
              </a:rPr>
              <a:t>«ΔΗΜΟΝΙΚΟΣ»</a:t>
            </a:r>
            <a:endParaRPr lang="el-G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8"/>
            <a:ext cx="8991600" cy="2677656"/>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ΕΠΙΠΕΔΑ ΕΠΙΧΕΙΡΗΣΙΑΚΗΣ ΕΥΘΥΝΗΣ</a:t>
            </a:r>
          </a:p>
          <a:p>
            <a:endParaRPr lang="el-GR" sz="2400" b="1" u="sng" dirty="0" smtClean="0">
              <a:latin typeface="Arial" pitchFamily="34" charset="0"/>
              <a:cs typeface="Arial" pitchFamily="34" charset="0"/>
            </a:endParaRPr>
          </a:p>
          <a:p>
            <a:r>
              <a:rPr lang="el-GR" sz="2400" b="1" dirty="0" smtClean="0">
                <a:latin typeface="Arial" pitchFamily="34" charset="0"/>
                <a:cs typeface="Arial" pitchFamily="34" charset="0"/>
              </a:rPr>
              <a:t>ΣΤΡΑΤΗΓΙΚΟ (ΕΘΝΙΚΟ)	</a:t>
            </a:r>
            <a:r>
              <a:rPr lang="el-GR" sz="2400" dirty="0" smtClean="0">
                <a:solidFill>
                  <a:srgbClr val="FF0000"/>
                </a:solidFill>
                <a:latin typeface="Arial" pitchFamily="34" charset="0"/>
                <a:cs typeface="Arial" pitchFamily="34" charset="0"/>
              </a:rPr>
              <a:t>Υ.Ο.Χ.Κ./Σ.Ο.Χ.Κ.</a:t>
            </a:r>
            <a:r>
              <a:rPr lang="el-GR" sz="2400" dirty="0" smtClean="0">
                <a:latin typeface="Arial" pitchFamily="34" charset="0"/>
                <a:cs typeface="Arial" pitchFamily="34" charset="0"/>
              </a:rPr>
              <a:t>		</a:t>
            </a:r>
            <a:r>
              <a:rPr lang="el-GR" sz="2400" b="1" dirty="0" smtClean="0">
                <a:solidFill>
                  <a:srgbClr val="002060"/>
                </a:solidFill>
                <a:latin typeface="Arial" pitchFamily="34" charset="0"/>
                <a:cs typeface="Arial" pitchFamily="34" charset="0"/>
              </a:rPr>
              <a:t>Ε.Κ.Δ.Κ.</a:t>
            </a:r>
          </a:p>
          <a:p>
            <a:endParaRPr lang="el-GR" sz="2400" b="1" dirty="0">
              <a:latin typeface="Arial" pitchFamily="34" charset="0"/>
              <a:cs typeface="Arial" pitchFamily="34" charset="0"/>
            </a:endParaRPr>
          </a:p>
          <a:p>
            <a:r>
              <a:rPr lang="el-GR" sz="2400" b="1" dirty="0" smtClean="0">
                <a:latin typeface="Arial" pitchFamily="34" charset="0"/>
                <a:cs typeface="Arial" pitchFamily="34" charset="0"/>
              </a:rPr>
              <a:t>ΕΠΙΧΕΙΡΗΣΙΑΚΟ</a:t>
            </a:r>
            <a:r>
              <a:rPr lang="el-GR" sz="2400" dirty="0" smtClean="0">
                <a:latin typeface="Arial" pitchFamily="34" charset="0"/>
                <a:cs typeface="Arial" pitchFamily="34" charset="0"/>
              </a:rPr>
              <a:t>		</a:t>
            </a:r>
            <a:r>
              <a:rPr lang="el-GR" sz="2400" dirty="0" smtClean="0">
                <a:solidFill>
                  <a:srgbClr val="FF0000"/>
                </a:solidFill>
                <a:latin typeface="Arial" pitchFamily="34" charset="0"/>
                <a:cs typeface="Arial" pitchFamily="34" charset="0"/>
              </a:rPr>
              <a:t>Δ/Υπηρεσίας	</a:t>
            </a:r>
            <a:r>
              <a:rPr lang="el-GR" sz="2400" dirty="0" smtClean="0">
                <a:latin typeface="Arial" pitchFamily="34" charset="0"/>
                <a:cs typeface="Arial" pitchFamily="34" charset="0"/>
              </a:rPr>
              <a:t>		</a:t>
            </a:r>
            <a:r>
              <a:rPr lang="el-GR" sz="2400" b="1" dirty="0" smtClean="0">
                <a:solidFill>
                  <a:srgbClr val="002060"/>
                </a:solidFill>
                <a:latin typeface="Arial" pitchFamily="34" charset="0"/>
                <a:cs typeface="Arial" pitchFamily="34" charset="0"/>
              </a:rPr>
              <a:t>Κ.Σ.Ε.</a:t>
            </a:r>
          </a:p>
          <a:p>
            <a:endParaRPr lang="el-GR" sz="2400" b="1" dirty="0">
              <a:latin typeface="Arial" pitchFamily="34" charset="0"/>
              <a:cs typeface="Arial" pitchFamily="34" charset="0"/>
            </a:endParaRPr>
          </a:p>
          <a:p>
            <a:r>
              <a:rPr lang="el-GR" sz="2400" b="1" dirty="0" smtClean="0">
                <a:latin typeface="Arial" pitchFamily="34" charset="0"/>
                <a:cs typeface="Arial" pitchFamily="34" charset="0"/>
              </a:rPr>
              <a:t>ΤΑΚΤΙΚΟ			</a:t>
            </a:r>
            <a:r>
              <a:rPr lang="el-GR" sz="2400" dirty="0" smtClean="0">
                <a:solidFill>
                  <a:srgbClr val="FF0000"/>
                </a:solidFill>
                <a:latin typeface="Arial" pitchFamily="34" charset="0"/>
                <a:cs typeface="Arial" pitchFamily="34" charset="0"/>
              </a:rPr>
              <a:t>Ανώτερος Αξιωματικός</a:t>
            </a:r>
            <a:r>
              <a:rPr lang="el-GR" sz="2400" dirty="0" smtClean="0">
                <a:latin typeface="Arial" pitchFamily="34" charset="0"/>
                <a:cs typeface="Arial" pitchFamily="34" charset="0"/>
              </a:rPr>
              <a:t>	</a:t>
            </a:r>
            <a:r>
              <a:rPr lang="el-GR" sz="2400" b="1" dirty="0" smtClean="0">
                <a:solidFill>
                  <a:srgbClr val="002060"/>
                </a:solidFill>
                <a:latin typeface="Arial" pitchFamily="34" charset="0"/>
                <a:cs typeface="Arial" pitchFamily="34" charset="0"/>
              </a:rPr>
              <a:t>Κ.Ε.Ε.</a:t>
            </a:r>
            <a:endParaRPr lang="el-GR" sz="2400" b="1" dirty="0">
              <a:solidFill>
                <a:srgbClr val="002060"/>
              </a:solidFill>
              <a:latin typeface="Arial" pitchFamily="34" charset="0"/>
              <a:cs typeface="Arial" pitchFamily="34" charset="0"/>
            </a:endParaRPr>
          </a:p>
        </p:txBody>
      </p:sp>
      <p:sp>
        <p:nvSpPr>
          <p:cNvPr id="8" name="Title 1"/>
          <p:cNvSpPr txBox="1">
            <a:spLocks/>
          </p:cNvSpPr>
          <p:nvPr/>
        </p:nvSpPr>
        <p:spPr>
          <a:xfrm>
            <a:off x="4114800" y="2438400"/>
            <a:ext cx="4953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Γενικό Σχέδιο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8"/>
            <a:ext cx="8991600" cy="2308324"/>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ΕΙΔΙΚΟ ΕΘΝΙΚΟ ΣΧΕΔΙΟ «ΝΑΥΚΡΑΤΗΣ»</a:t>
            </a:r>
          </a:p>
          <a:p>
            <a:endParaRPr lang="el-GR" sz="2400" b="1" u="sng" dirty="0" smtClean="0">
              <a:latin typeface="Arial" pitchFamily="34" charset="0"/>
              <a:cs typeface="Arial" pitchFamily="34" charset="0"/>
            </a:endParaRPr>
          </a:p>
          <a:p>
            <a:r>
              <a:rPr lang="el-GR" sz="2400" dirty="0" smtClean="0">
                <a:latin typeface="Arial" pitchFamily="34" charset="0"/>
                <a:cs typeface="Arial" pitchFamily="34" charset="0"/>
              </a:rPr>
              <a:t>Οι αυξημένες πιθανότητες μαζικής άφιξης στην Κύπρο ατόμων που χρήζουν προστασίας, κατέστησαν αναγκαία την εκπόνηση ενός σχεδίου με την  </a:t>
            </a:r>
            <a:r>
              <a:rPr lang="el-GR" sz="2400" dirty="0" err="1" smtClean="0">
                <a:latin typeface="Arial" pitchFamily="34" charset="0"/>
                <a:cs typeface="Arial" pitchFamily="34" charset="0"/>
              </a:rPr>
              <a:t>κωδική</a:t>
            </a:r>
            <a:r>
              <a:rPr lang="el-GR" sz="2400" dirty="0" smtClean="0">
                <a:latin typeface="Arial" pitchFamily="34" charset="0"/>
                <a:cs typeface="Arial" pitchFamily="34" charset="0"/>
              </a:rPr>
              <a:t> ονομασία «ΝΑΥΚΡΑΤΗΣ».</a:t>
            </a:r>
            <a:endParaRPr lang="en-US" sz="2400" dirty="0" smtClean="0">
              <a:latin typeface="Arial" pitchFamily="34" charset="0"/>
              <a:cs typeface="Arial" pitchFamily="34" charset="0"/>
            </a:endParaRPr>
          </a:p>
          <a:p>
            <a:endParaRPr lang="el-GR" sz="2400" b="1" u="sng" dirty="0" smtClean="0">
              <a:latin typeface="Arial" pitchFamily="34" charset="0"/>
              <a:cs typeface="Arial" pitchFamily="34" charset="0"/>
            </a:endParaRPr>
          </a:p>
        </p:txBody>
      </p:sp>
      <p:sp>
        <p:nvSpPr>
          <p:cNvPr id="8" name="Title 1"/>
          <p:cNvSpPr txBox="1">
            <a:spLocks/>
          </p:cNvSpPr>
          <p:nvPr/>
        </p:nvSpPr>
        <p:spPr>
          <a:xfrm>
            <a:off x="5638800" y="2438400"/>
            <a:ext cx="3429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Β.Ε.Σ. «ΖΗΝΩΝ»</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770" y="1371600"/>
            <a:ext cx="9074331"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0703" y="0"/>
            <a:ext cx="4425398"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770" y="4049486"/>
            <a:ext cx="4628581" cy="2884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600200" y="152400"/>
            <a:ext cx="6324600" cy="369332"/>
          </a:xfrm>
          <a:prstGeom prst="rect">
            <a:avLst/>
          </a:prstGeom>
          <a:solidFill>
            <a:srgbClr val="FFFF00"/>
          </a:solidFill>
        </p:spPr>
        <p:txBody>
          <a:bodyPr wrap="square" rtlCol="0">
            <a:spAutoFit/>
          </a:bodyPr>
          <a:lstStyle/>
          <a:p>
            <a:r>
              <a:rPr lang="el-GR" b="1" dirty="0">
                <a:latin typeface="Arial" pitchFamily="34" charset="0"/>
                <a:cs typeface="Arial" pitchFamily="34" charset="0"/>
              </a:rPr>
              <a:t>Οργάνωση του Κέντρου Συντονισμού της Επιχείρησης</a:t>
            </a:r>
          </a:p>
        </p:txBody>
      </p:sp>
      <p:sp>
        <p:nvSpPr>
          <p:cNvPr id="8" name="TextBox 7"/>
          <p:cNvSpPr txBox="1"/>
          <p:nvPr/>
        </p:nvSpPr>
        <p:spPr>
          <a:xfrm>
            <a:off x="21770" y="1409700"/>
            <a:ext cx="3641272" cy="369332"/>
          </a:xfrm>
          <a:prstGeom prst="rect">
            <a:avLst/>
          </a:prstGeom>
          <a:solidFill>
            <a:srgbClr val="FFFF00"/>
          </a:solidFill>
        </p:spPr>
        <p:txBody>
          <a:bodyPr wrap="square" rtlCol="0">
            <a:spAutoFit/>
          </a:bodyPr>
          <a:lstStyle/>
          <a:p>
            <a:r>
              <a:rPr lang="el-GR" b="1" dirty="0" smtClean="0">
                <a:latin typeface="Arial" pitchFamily="34" charset="0"/>
                <a:cs typeface="Arial" pitchFamily="34" charset="0"/>
              </a:rPr>
              <a:t>Οργάνωση Χώρου Υποδοχής</a:t>
            </a:r>
            <a:endParaRPr lang="el-GR" b="1" dirty="0">
              <a:latin typeface="Arial" pitchFamily="34" charset="0"/>
              <a:cs typeface="Arial" pitchFamily="34" charset="0"/>
            </a:endParaRPr>
          </a:p>
        </p:txBody>
      </p:sp>
      <p:sp>
        <p:nvSpPr>
          <p:cNvPr id="9" name="TextBox 8"/>
          <p:cNvSpPr txBox="1"/>
          <p:nvPr/>
        </p:nvSpPr>
        <p:spPr>
          <a:xfrm>
            <a:off x="4650350" y="1409700"/>
            <a:ext cx="3579250" cy="400110"/>
          </a:xfrm>
          <a:prstGeom prst="rect">
            <a:avLst/>
          </a:prstGeom>
          <a:solidFill>
            <a:srgbClr val="FFFF00"/>
          </a:solidFill>
        </p:spPr>
        <p:txBody>
          <a:bodyPr wrap="square" rtlCol="0">
            <a:spAutoFit/>
          </a:bodyPr>
          <a:lstStyle/>
          <a:p>
            <a:r>
              <a:rPr lang="el-GR" sz="2000" b="1" dirty="0" smtClean="0">
                <a:latin typeface="Arial" pitchFamily="34" charset="0"/>
                <a:cs typeface="Arial" pitchFamily="34" charset="0"/>
              </a:rPr>
              <a:t>Υποδοχή/Περίθαλψη/Σίτιση</a:t>
            </a:r>
            <a:endParaRPr lang="el-GR" sz="2000" b="1" dirty="0">
              <a:latin typeface="Arial" pitchFamily="34" charset="0"/>
              <a:cs typeface="Arial" pitchFamily="34" charset="0"/>
            </a:endParaRPr>
          </a:p>
        </p:txBody>
      </p:sp>
      <p:sp>
        <p:nvSpPr>
          <p:cNvPr id="10" name="TextBox 9"/>
          <p:cNvSpPr txBox="1"/>
          <p:nvPr/>
        </p:nvSpPr>
        <p:spPr>
          <a:xfrm>
            <a:off x="21770" y="3352800"/>
            <a:ext cx="9074331" cy="400110"/>
          </a:xfrm>
          <a:prstGeom prst="rect">
            <a:avLst/>
          </a:prstGeom>
          <a:solidFill>
            <a:srgbClr val="FFFF00"/>
          </a:solidFill>
        </p:spPr>
        <p:txBody>
          <a:bodyPr wrap="square" rtlCol="0">
            <a:spAutoFit/>
          </a:bodyPr>
          <a:lstStyle/>
          <a:p>
            <a:pPr algn="ctr"/>
            <a:r>
              <a:rPr lang="el-GR" sz="2000" b="1" dirty="0">
                <a:latin typeface="Arial" pitchFamily="34" charset="0"/>
                <a:cs typeface="Arial" pitchFamily="34" charset="0"/>
              </a:rPr>
              <a:t>Οργάνωση </a:t>
            </a:r>
            <a:r>
              <a:rPr lang="el-GR" sz="2000" b="1" dirty="0" smtClean="0">
                <a:latin typeface="Arial" pitchFamily="34" charset="0"/>
                <a:cs typeface="Arial" pitchFamily="34" charset="0"/>
              </a:rPr>
              <a:t>Καταυλισμών-Διαχείριση Ατόμων που </a:t>
            </a:r>
            <a:r>
              <a:rPr lang="el-GR" sz="2000" b="1" dirty="0">
                <a:latin typeface="Arial" pitchFamily="34" charset="0"/>
                <a:cs typeface="Arial" pitchFamily="34" charset="0"/>
              </a:rPr>
              <a:t>Χ</a:t>
            </a:r>
            <a:r>
              <a:rPr lang="el-GR" sz="2000" b="1" dirty="0" smtClean="0">
                <a:latin typeface="Arial" pitchFamily="34" charset="0"/>
                <a:cs typeface="Arial" pitchFamily="34" charset="0"/>
              </a:rPr>
              <a:t>ρήζουν </a:t>
            </a:r>
            <a:r>
              <a:rPr lang="el-GR" sz="2000" b="1" dirty="0">
                <a:latin typeface="Arial" pitchFamily="34" charset="0"/>
                <a:cs typeface="Arial" pitchFamily="34" charset="0"/>
              </a:rPr>
              <a:t>Π</a:t>
            </a:r>
            <a:r>
              <a:rPr lang="el-GR" sz="2000" b="1" dirty="0" smtClean="0">
                <a:latin typeface="Arial" pitchFamily="34" charset="0"/>
                <a:cs typeface="Arial" pitchFamily="34" charset="0"/>
              </a:rPr>
              <a:t>ροστασίας</a:t>
            </a:r>
            <a:endParaRPr lang="el-GR" sz="2000" b="1" dirty="0">
              <a:latin typeface="Arial" pitchFamily="34" charset="0"/>
              <a:cs typeface="Arial" pitchFamily="34" charset="0"/>
            </a:endParaRPr>
          </a:p>
        </p:txBody>
      </p:sp>
      <p:sp>
        <p:nvSpPr>
          <p:cNvPr id="12" name="Title 1"/>
          <p:cNvSpPr txBox="1">
            <a:spLocks/>
          </p:cNvSpPr>
          <p:nvPr/>
        </p:nvSpPr>
        <p:spPr>
          <a:xfrm>
            <a:off x="1371600" y="762000"/>
            <a:ext cx="2211879" cy="360040"/>
          </a:xfrm>
          <a:prstGeom prst="rect">
            <a:avLst/>
          </a:prstGeom>
          <a:solidFill>
            <a:srgbClr val="00B050"/>
          </a:solidFill>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l-GR" sz="2000" b="1" dirty="0" smtClean="0">
                <a:latin typeface="Arial" pitchFamily="34" charset="0"/>
                <a:cs typeface="Arial" pitchFamily="34" charset="0"/>
              </a:rPr>
              <a:t>«ΝΑΥΚΡΑΤΗΣ»</a:t>
            </a:r>
            <a:endParaRPr lang="el-GR" sz="2000" b="1" dirty="0">
              <a:latin typeface="Arial" pitchFamily="34" charset="0"/>
              <a:cs typeface="Arial" pitchFamily="34" charset="0"/>
            </a:endParaRPr>
          </a:p>
        </p:txBody>
      </p:sp>
      <p:pic>
        <p:nvPicPr>
          <p:cNvPr id="11" name="Picture 10" descr="ΣΗΜΑ ΠΟΛΙΤΙΚΗ ΑΜΥΝΑ"/>
          <p:cNvPicPr>
            <a:picLocks noChangeAspect="1" noChangeArrowheads="1"/>
          </p:cNvPicPr>
          <p:nvPr/>
        </p:nvPicPr>
        <p:blipFill>
          <a:blip r:embed="rId5" cstate="print"/>
          <a:srcRect/>
          <a:stretch>
            <a:fillRect/>
          </a:stretch>
        </p:blipFill>
        <p:spPr bwMode="auto">
          <a:xfrm>
            <a:off x="152400" y="304800"/>
            <a:ext cx="914400" cy="87664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9"/>
            <a:ext cx="8991600" cy="461665"/>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ΕΙΔΙΚΟ ΕΘΝΙΚΟ ΣΧΕΔΙΟ «ΝΑΥΚΡΑΤΗΣ»</a:t>
            </a:r>
            <a:endParaRPr lang="el-GR" sz="2400" b="1" u="sng" dirty="0" smtClean="0">
              <a:latin typeface="Arial" pitchFamily="34" charset="0"/>
              <a:cs typeface="Arial" pitchFamily="34" charset="0"/>
            </a:endParaRPr>
          </a:p>
        </p:txBody>
      </p:sp>
      <p:sp>
        <p:nvSpPr>
          <p:cNvPr id="8" name="Title 1"/>
          <p:cNvSpPr txBox="1">
            <a:spLocks/>
          </p:cNvSpPr>
          <p:nvPr/>
        </p:nvSpPr>
        <p:spPr>
          <a:xfrm>
            <a:off x="5638800" y="2438400"/>
            <a:ext cx="3429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Β.Ε.Σ. «ΖΗΝΩΝ»</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304800" y="3733800"/>
            <a:ext cx="8610600" cy="2677656"/>
          </a:xfrm>
          <a:prstGeom prst="rect">
            <a:avLst/>
          </a:prstGeom>
          <a:solidFill>
            <a:srgbClr val="FFFF00"/>
          </a:solidFill>
          <a:ln w="25400" cmpd="thickThin">
            <a:solidFill>
              <a:srgbClr val="FF0000"/>
            </a:solidFill>
          </a:ln>
        </p:spPr>
        <p:txBody>
          <a:bodyPr wrap="square" rtlCol="0">
            <a:spAutoFit/>
          </a:bodyPr>
          <a:lstStyle/>
          <a:p>
            <a:pPr algn="just">
              <a:lnSpc>
                <a:spcPts val="2000"/>
              </a:lnSpc>
            </a:pPr>
            <a:r>
              <a:rPr lang="el-GR" dirty="0">
                <a:latin typeface="Arial" pitchFamily="34" charset="0"/>
                <a:cs typeface="Arial" pitchFamily="34" charset="0"/>
              </a:rPr>
              <a:t>Κηρύσσεται με ευθύνη του Προϊστάμενου της </a:t>
            </a:r>
            <a:r>
              <a:rPr lang="el-GR" b="1" dirty="0">
                <a:latin typeface="Arial" pitchFamily="34" charset="0"/>
                <a:cs typeface="Arial" pitchFamily="34" charset="0"/>
              </a:rPr>
              <a:t>Υπηρεσίας</a:t>
            </a:r>
            <a:r>
              <a:rPr lang="el-GR" dirty="0">
                <a:latin typeface="Arial" pitchFamily="34" charset="0"/>
                <a:cs typeface="Arial" pitchFamily="34" charset="0"/>
              </a:rPr>
              <a:t> </a:t>
            </a:r>
            <a:r>
              <a:rPr lang="el-GR" b="1" dirty="0" smtClean="0">
                <a:latin typeface="Arial" pitchFamily="34" charset="0"/>
                <a:cs typeface="Arial" pitchFamily="34" charset="0"/>
              </a:rPr>
              <a:t>Ασύλου</a:t>
            </a:r>
          </a:p>
          <a:p>
            <a:pPr algn="just">
              <a:lnSpc>
                <a:spcPts val="2000"/>
              </a:lnSpc>
            </a:pPr>
            <a:endParaRPr lang="el-GR" sz="800" b="1" dirty="0" smtClean="0">
              <a:latin typeface="Arial" pitchFamily="34" charset="0"/>
              <a:cs typeface="Arial" pitchFamily="34" charset="0"/>
            </a:endParaRPr>
          </a:p>
          <a:p>
            <a:pPr algn="just">
              <a:lnSpc>
                <a:spcPts val="2000"/>
              </a:lnSpc>
            </a:pPr>
            <a:r>
              <a:rPr lang="el-GR" dirty="0">
                <a:latin typeface="Arial" pitchFamily="34" charset="0"/>
                <a:cs typeface="Arial" pitchFamily="34" charset="0"/>
              </a:rPr>
              <a:t>Περιλαμβάνει τη </a:t>
            </a:r>
            <a:r>
              <a:rPr lang="el-GR" b="1" dirty="0">
                <a:latin typeface="Arial" pitchFamily="34" charset="0"/>
                <a:cs typeface="Arial" pitchFamily="34" charset="0"/>
              </a:rPr>
              <a:t>διάθεση τμημάτων </a:t>
            </a:r>
            <a:r>
              <a:rPr lang="el-GR" b="1" dirty="0" smtClean="0">
                <a:latin typeface="Arial" pitchFamily="34" charset="0"/>
                <a:cs typeface="Arial" pitchFamily="34" charset="0"/>
              </a:rPr>
              <a:t>από ΑΚ, ΔΠΑ, ΥΚΕ, ΥΑ, ΥΠΥΓ, ΚΕΣ</a:t>
            </a:r>
          </a:p>
          <a:p>
            <a:pPr algn="just">
              <a:lnSpc>
                <a:spcPts val="2000"/>
              </a:lnSpc>
            </a:pPr>
            <a:r>
              <a:rPr lang="el-GR" b="1" dirty="0" smtClean="0">
                <a:latin typeface="Arial" pitchFamily="34" charset="0"/>
                <a:cs typeface="Arial" pitchFamily="34" charset="0"/>
              </a:rPr>
              <a:t> </a:t>
            </a:r>
          </a:p>
          <a:p>
            <a:pPr algn="just">
              <a:lnSpc>
                <a:spcPts val="2000"/>
              </a:lnSpc>
            </a:pPr>
            <a:r>
              <a:rPr lang="el-GR" dirty="0">
                <a:latin typeface="Arial" pitchFamily="34" charset="0"/>
                <a:cs typeface="Arial" pitchFamily="34" charset="0"/>
              </a:rPr>
              <a:t>Η διεύθυνση της επιχείρησης σε </a:t>
            </a:r>
            <a:r>
              <a:rPr lang="el-GR" b="1" dirty="0">
                <a:latin typeface="Arial" pitchFamily="34" charset="0"/>
                <a:cs typeface="Arial" pitchFamily="34" charset="0"/>
              </a:rPr>
              <a:t>επιχειρησιακό </a:t>
            </a:r>
            <a:r>
              <a:rPr lang="el-GR" dirty="0">
                <a:latin typeface="Arial" pitchFamily="34" charset="0"/>
                <a:cs typeface="Arial" pitchFamily="34" charset="0"/>
              </a:rPr>
              <a:t>επίπεδο διεξάγεται από τον Προϊστάμενο της Υπηρεσίας </a:t>
            </a:r>
            <a:r>
              <a:rPr lang="el-GR" dirty="0" smtClean="0">
                <a:latin typeface="Arial" pitchFamily="34" charset="0"/>
                <a:cs typeface="Arial" pitchFamily="34" charset="0"/>
              </a:rPr>
              <a:t>Ασύλου ή της Δύναμης Πολιτικής Άμυνας</a:t>
            </a:r>
          </a:p>
          <a:p>
            <a:pPr algn="just">
              <a:lnSpc>
                <a:spcPts val="2000"/>
              </a:lnSpc>
            </a:pPr>
            <a:endParaRPr lang="el-GR" dirty="0" smtClean="0">
              <a:latin typeface="Arial" pitchFamily="34" charset="0"/>
              <a:cs typeface="Arial" pitchFamily="34" charset="0"/>
            </a:endParaRPr>
          </a:p>
          <a:p>
            <a:pPr algn="just">
              <a:lnSpc>
                <a:spcPts val="2000"/>
              </a:lnSpc>
            </a:pPr>
            <a:r>
              <a:rPr lang="el-GR" dirty="0" smtClean="0">
                <a:latin typeface="Arial" pitchFamily="34" charset="0"/>
                <a:cs typeface="Arial" pitchFamily="34" charset="0"/>
              </a:rPr>
              <a:t>Σε </a:t>
            </a:r>
            <a:r>
              <a:rPr lang="el-GR" b="1" dirty="0">
                <a:latin typeface="Arial" pitchFamily="34" charset="0"/>
                <a:cs typeface="Arial" pitchFamily="34" charset="0"/>
              </a:rPr>
              <a:t>τακτικό</a:t>
            </a:r>
            <a:r>
              <a:rPr lang="el-GR" dirty="0">
                <a:latin typeface="Arial" pitchFamily="34" charset="0"/>
                <a:cs typeface="Arial" pitchFamily="34" charset="0"/>
              </a:rPr>
              <a:t> επίπεδο, η διεύθυνση της επιχείρησης, ανατίθεται στον Διευθυντή της τοπικής </a:t>
            </a:r>
            <a:r>
              <a:rPr lang="el-GR" dirty="0" smtClean="0">
                <a:latin typeface="Arial" pitchFamily="34" charset="0"/>
                <a:cs typeface="Arial" pitchFamily="34" charset="0"/>
              </a:rPr>
              <a:t>ΠΕΔΠΑ</a:t>
            </a:r>
          </a:p>
          <a:p>
            <a:pPr algn="just"/>
            <a:endParaRPr lang="el-G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403034" y="3494544"/>
            <a:ext cx="8305800" cy="2677656"/>
          </a:xfrm>
          <a:prstGeom prst="rect">
            <a:avLst/>
          </a:prstGeom>
          <a:noFill/>
        </p:spPr>
        <p:txBody>
          <a:bodyPr wrap="square" rtlCol="0">
            <a:spAutoFit/>
          </a:bodyPr>
          <a:lstStyle/>
          <a:p>
            <a:pPr algn="ctr"/>
            <a:r>
              <a:rPr lang="el-GR" sz="2400" b="1" u="sng" dirty="0" smtClean="0">
                <a:latin typeface="Arial" pitchFamily="34" charset="0"/>
                <a:cs typeface="Arial" pitchFamily="34" charset="0"/>
              </a:rPr>
              <a:t>ΠΕΡΙ ΠΟΛΙΤΙΚΗΣ ΑΜΥΝΑΣ ΝΟΜΟΘΕΣΙΑ</a:t>
            </a:r>
          </a:p>
          <a:p>
            <a:pPr algn="just"/>
            <a:endParaRPr lang="el-GR" sz="2400" b="1" u="sng" dirty="0" smtClean="0">
              <a:latin typeface="Arial" pitchFamily="34" charset="0"/>
              <a:cs typeface="Arial" pitchFamily="34" charset="0"/>
            </a:endParaRPr>
          </a:p>
          <a:p>
            <a:pPr algn="just"/>
            <a:r>
              <a:rPr lang="el-GR" sz="2400" dirty="0" smtClean="0">
                <a:latin typeface="Arial" pitchFamily="34" charset="0"/>
                <a:cs typeface="Arial" pitchFamily="34" charset="0"/>
              </a:rPr>
              <a:t>Κατάσταση </a:t>
            </a:r>
            <a:r>
              <a:rPr lang="el-GR" sz="2400" b="1" dirty="0" smtClean="0">
                <a:solidFill>
                  <a:srgbClr val="FF0000"/>
                </a:solidFill>
                <a:latin typeface="Arial" pitchFamily="34" charset="0"/>
                <a:cs typeface="Arial" pitchFamily="34" charset="0"/>
              </a:rPr>
              <a:t>Έκτακτης Ανάγκης </a:t>
            </a:r>
            <a:r>
              <a:rPr lang="el-GR" sz="2400" dirty="0" smtClean="0">
                <a:latin typeface="Arial" pitchFamily="34" charset="0"/>
                <a:cs typeface="Arial" pitchFamily="34" charset="0"/>
              </a:rPr>
              <a:t>κηρύσσεται</a:t>
            </a:r>
            <a:r>
              <a:rPr lang="el-GR" sz="2400" dirty="0">
                <a:latin typeface="Arial" pitchFamily="34" charset="0"/>
                <a:cs typeface="Arial" pitchFamily="34" charset="0"/>
              </a:rPr>
              <a:t>, </a:t>
            </a:r>
            <a:r>
              <a:rPr lang="el-GR" sz="2400" dirty="0" smtClean="0">
                <a:latin typeface="Arial" pitchFamily="34" charset="0"/>
                <a:cs typeface="Arial" pitchFamily="34" charset="0"/>
              </a:rPr>
              <a:t>σε </a:t>
            </a:r>
            <a:r>
              <a:rPr lang="el-GR" sz="2400" dirty="0">
                <a:latin typeface="Arial" pitchFamily="34" charset="0"/>
                <a:cs typeface="Arial" pitchFamily="34" charset="0"/>
              </a:rPr>
              <a:t>περίπτωση πολέμου ή άλλου δημόσιου κινδύνου ο οποίος απειλεί την ύπαρξη της Δημοκρατίας ή οποιονδήποτε τμήμα </a:t>
            </a:r>
            <a:r>
              <a:rPr lang="el-GR" sz="2400" dirty="0" smtClean="0">
                <a:latin typeface="Arial" pitchFamily="34" charset="0"/>
                <a:cs typeface="Arial" pitchFamily="34" charset="0"/>
              </a:rPr>
              <a:t>αυτής</a:t>
            </a:r>
          </a:p>
          <a:p>
            <a:pPr algn="just"/>
            <a:endParaRPr lang="el-GR" sz="2400" b="1" dirty="0">
              <a:solidFill>
                <a:srgbClr val="7030A0"/>
              </a:solidFill>
              <a:latin typeface="Arial" pitchFamily="34" charset="0"/>
              <a:cs typeface="Arial" pitchFamily="34" charset="0"/>
            </a:endParaRPr>
          </a:p>
          <a:p>
            <a:pPr algn="just"/>
            <a:r>
              <a:rPr lang="el-GR" sz="2400" b="1" dirty="0" smtClean="0">
                <a:solidFill>
                  <a:srgbClr val="7030A0"/>
                </a:solidFill>
                <a:latin typeface="Arial" pitchFamily="34" charset="0"/>
                <a:cs typeface="Arial" pitchFamily="34" charset="0"/>
              </a:rPr>
              <a:t>(Άρθρο 183 Συντάγματος)</a:t>
            </a:r>
            <a:endParaRPr lang="el-GR" sz="2400" b="1"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7272" y="44624"/>
            <a:ext cx="2952328" cy="369332"/>
          </a:xfrm>
          <a:prstGeom prst="rect">
            <a:avLst/>
          </a:prstGeom>
          <a:solidFill>
            <a:srgbClr val="FFFF00"/>
          </a:solidFill>
        </p:spPr>
        <p:txBody>
          <a:bodyPr wrap="square" rtlCol="0">
            <a:spAutoFit/>
          </a:bodyPr>
          <a:lstStyle/>
          <a:p>
            <a:pPr algn="ctr"/>
            <a:r>
              <a:rPr lang="el-GR" b="1" dirty="0" smtClean="0">
                <a:latin typeface="Arial" pitchFamily="34" charset="0"/>
                <a:cs typeface="Arial" pitchFamily="34" charset="0"/>
              </a:rPr>
              <a:t>ΧΩΡΟΣ ΥΠΟΔΟΧΗΣ (ΧΥ)</a:t>
            </a:r>
            <a:endParaRPr lang="el-GR" b="1" dirty="0">
              <a:latin typeface="Arial" pitchFamily="34" charset="0"/>
              <a:cs typeface="Arial" pitchFamily="34" charset="0"/>
            </a:endParaRPr>
          </a:p>
        </p:txBody>
      </p:sp>
      <p:sp>
        <p:nvSpPr>
          <p:cNvPr id="5" name="TextBox 4"/>
          <p:cNvSpPr txBox="1"/>
          <p:nvPr/>
        </p:nvSpPr>
        <p:spPr>
          <a:xfrm>
            <a:off x="5796136" y="6444044"/>
            <a:ext cx="3312368" cy="369332"/>
          </a:xfrm>
          <a:prstGeom prst="rect">
            <a:avLst/>
          </a:prstGeom>
          <a:solidFill>
            <a:schemeClr val="accent2"/>
          </a:solidFill>
        </p:spPr>
        <p:txBody>
          <a:bodyPr wrap="square" rtlCol="0">
            <a:spAutoFit/>
          </a:bodyPr>
          <a:lstStyle/>
          <a:p>
            <a:pPr algn="ctr"/>
            <a:r>
              <a:rPr lang="el-GR" b="1" dirty="0" smtClean="0">
                <a:latin typeface="Arial" pitchFamily="34" charset="0"/>
                <a:cs typeface="Arial" pitchFamily="34" charset="0"/>
              </a:rPr>
              <a:t>ΧΩΡΟΣ ΦΙΛΟΞΕΝΙΑΣ (ΧΠΦ)</a:t>
            </a:r>
            <a:endParaRPr lang="el-GR" b="1" dirty="0">
              <a:latin typeface="Arial" pitchFamily="34" charset="0"/>
              <a:cs typeface="Arial" pitchFamily="34" charset="0"/>
            </a:endParaRPr>
          </a:p>
        </p:txBody>
      </p:sp>
      <p:sp>
        <p:nvSpPr>
          <p:cNvPr id="6" name="Subtitle 2"/>
          <p:cNvSpPr>
            <a:spLocks noGrp="1"/>
          </p:cNvSpPr>
          <p:nvPr>
            <p:ph type="subTitle" idx="1"/>
          </p:nvPr>
        </p:nvSpPr>
        <p:spPr>
          <a:xfrm rot="19140000">
            <a:off x="1212277" y="2470925"/>
            <a:ext cx="6511131" cy="329259"/>
          </a:xfrm>
          <a:solidFill>
            <a:srgbClr val="FF0000"/>
          </a:solidFill>
        </p:spPr>
        <p:txBody>
          <a:bodyPr>
            <a:normAutofit fontScale="70000" lnSpcReduction="20000"/>
          </a:bodyPr>
          <a:lstStyle/>
          <a:p>
            <a:pPr algn="ctr"/>
            <a:r>
              <a:rPr lang="el-GR" b="1" dirty="0" smtClean="0">
                <a:solidFill>
                  <a:schemeClr val="tx1"/>
                </a:solidFill>
                <a:latin typeface="Arial" pitchFamily="34" charset="0"/>
                <a:cs typeface="Arial" pitchFamily="34" charset="0"/>
              </a:rPr>
              <a:t>Άτομα που χρήζουν προστασίας (ΑΧΠ)  </a:t>
            </a:r>
            <a:endParaRPr lang="el-GR" b="1" dirty="0">
              <a:solidFill>
                <a:schemeClr val="tx1"/>
              </a:solidFill>
              <a:latin typeface="Arial" pitchFamily="34" charset="0"/>
              <a:cs typeface="Arial" pitchFamily="34" charset="0"/>
            </a:endParaRPr>
          </a:p>
        </p:txBody>
      </p:sp>
      <p:sp>
        <p:nvSpPr>
          <p:cNvPr id="7" name="TextBox 6"/>
          <p:cNvSpPr txBox="1"/>
          <p:nvPr/>
        </p:nvSpPr>
        <p:spPr>
          <a:xfrm>
            <a:off x="323528" y="1449596"/>
            <a:ext cx="1152128" cy="369332"/>
          </a:xfrm>
          <a:prstGeom prst="rect">
            <a:avLst/>
          </a:prstGeom>
          <a:noFill/>
        </p:spPr>
        <p:txBody>
          <a:bodyPr wrap="square" rtlCol="0">
            <a:spAutoFit/>
          </a:bodyPr>
          <a:lstStyle/>
          <a:p>
            <a:r>
              <a:rPr lang="el-GR" b="1" dirty="0" smtClean="0">
                <a:latin typeface="Arial" pitchFamily="34" charset="0"/>
                <a:cs typeface="Arial" pitchFamily="34" charset="0"/>
              </a:rPr>
              <a:t>Άσυλο</a:t>
            </a:r>
            <a:endParaRPr lang="el-GR" b="1" dirty="0">
              <a:latin typeface="Arial" pitchFamily="34" charset="0"/>
              <a:cs typeface="Arial" pitchFamily="34" charset="0"/>
            </a:endParaRPr>
          </a:p>
        </p:txBody>
      </p:sp>
      <p:sp>
        <p:nvSpPr>
          <p:cNvPr id="8" name="TextBox 7"/>
          <p:cNvSpPr txBox="1"/>
          <p:nvPr/>
        </p:nvSpPr>
        <p:spPr>
          <a:xfrm>
            <a:off x="323528" y="1872352"/>
            <a:ext cx="1152128" cy="369332"/>
          </a:xfrm>
          <a:prstGeom prst="rect">
            <a:avLst/>
          </a:prstGeom>
          <a:noFill/>
        </p:spPr>
        <p:txBody>
          <a:bodyPr wrap="square" rtlCol="0">
            <a:spAutoFit/>
          </a:bodyPr>
          <a:lstStyle/>
          <a:p>
            <a:r>
              <a:rPr lang="el-GR" b="1" dirty="0" smtClean="0">
                <a:latin typeface="Arial" pitchFamily="34" charset="0"/>
                <a:cs typeface="Arial" pitchFamily="34" charset="0"/>
              </a:rPr>
              <a:t>ΠΑ</a:t>
            </a:r>
            <a:endParaRPr lang="el-GR" b="1" dirty="0">
              <a:latin typeface="Arial" pitchFamily="34" charset="0"/>
              <a:cs typeface="Arial" pitchFamily="34" charset="0"/>
            </a:endParaRPr>
          </a:p>
        </p:txBody>
      </p:sp>
      <p:sp>
        <p:nvSpPr>
          <p:cNvPr id="9" name="TextBox 8"/>
          <p:cNvSpPr txBox="1"/>
          <p:nvPr/>
        </p:nvSpPr>
        <p:spPr>
          <a:xfrm>
            <a:off x="323528" y="2241684"/>
            <a:ext cx="1368152" cy="369332"/>
          </a:xfrm>
          <a:prstGeom prst="rect">
            <a:avLst/>
          </a:prstGeom>
          <a:noFill/>
        </p:spPr>
        <p:txBody>
          <a:bodyPr wrap="square" rtlCol="0">
            <a:spAutoFit/>
          </a:bodyPr>
          <a:lstStyle/>
          <a:p>
            <a:r>
              <a:rPr lang="el-GR" b="1" dirty="0">
                <a:latin typeface="Arial" pitchFamily="34" charset="0"/>
                <a:cs typeface="Arial" pitchFamily="34" charset="0"/>
              </a:rPr>
              <a:t>Α</a:t>
            </a:r>
            <a:r>
              <a:rPr lang="el-GR" b="1" dirty="0" smtClean="0">
                <a:latin typeface="Arial" pitchFamily="34" charset="0"/>
                <a:cs typeface="Arial" pitchFamily="34" charset="0"/>
              </a:rPr>
              <a:t>στυνομία</a:t>
            </a:r>
            <a:endParaRPr lang="el-GR" b="1" dirty="0">
              <a:latin typeface="Arial" pitchFamily="34" charset="0"/>
              <a:cs typeface="Arial" pitchFamily="34" charset="0"/>
            </a:endParaRPr>
          </a:p>
        </p:txBody>
      </p:sp>
      <p:sp>
        <p:nvSpPr>
          <p:cNvPr id="10" name="TextBox 9"/>
          <p:cNvSpPr txBox="1"/>
          <p:nvPr/>
        </p:nvSpPr>
        <p:spPr>
          <a:xfrm>
            <a:off x="323528" y="2592432"/>
            <a:ext cx="1368152" cy="369332"/>
          </a:xfrm>
          <a:prstGeom prst="rect">
            <a:avLst/>
          </a:prstGeom>
          <a:noFill/>
        </p:spPr>
        <p:txBody>
          <a:bodyPr wrap="square" rtlCol="0">
            <a:spAutoFit/>
          </a:bodyPr>
          <a:lstStyle/>
          <a:p>
            <a:r>
              <a:rPr lang="el-GR" b="1" dirty="0" smtClean="0">
                <a:latin typeface="Arial" pitchFamily="34" charset="0"/>
                <a:cs typeface="Arial" pitchFamily="34" charset="0"/>
              </a:rPr>
              <a:t>ΠΥ</a:t>
            </a:r>
            <a:endParaRPr lang="el-GR" b="1" dirty="0">
              <a:latin typeface="Arial" pitchFamily="34" charset="0"/>
              <a:cs typeface="Arial" pitchFamily="34" charset="0"/>
            </a:endParaRPr>
          </a:p>
        </p:txBody>
      </p:sp>
      <p:sp>
        <p:nvSpPr>
          <p:cNvPr id="11" name="TextBox 10"/>
          <p:cNvSpPr txBox="1"/>
          <p:nvPr/>
        </p:nvSpPr>
        <p:spPr>
          <a:xfrm>
            <a:off x="323528" y="3024480"/>
            <a:ext cx="1368152" cy="369332"/>
          </a:xfrm>
          <a:prstGeom prst="rect">
            <a:avLst/>
          </a:prstGeom>
          <a:noFill/>
        </p:spPr>
        <p:txBody>
          <a:bodyPr wrap="square" rtlCol="0">
            <a:spAutoFit/>
          </a:bodyPr>
          <a:lstStyle/>
          <a:p>
            <a:r>
              <a:rPr lang="el-GR" b="1" dirty="0" smtClean="0">
                <a:latin typeface="Arial" pitchFamily="34" charset="0"/>
                <a:cs typeface="Arial" pitchFamily="34" charset="0"/>
              </a:rPr>
              <a:t>ΥΠΥΓ</a:t>
            </a:r>
            <a:endParaRPr lang="el-GR" b="1" dirty="0">
              <a:latin typeface="Arial" pitchFamily="34" charset="0"/>
              <a:cs typeface="Arial" pitchFamily="34" charset="0"/>
            </a:endParaRPr>
          </a:p>
        </p:txBody>
      </p:sp>
      <p:sp>
        <p:nvSpPr>
          <p:cNvPr id="12" name="TextBox 11"/>
          <p:cNvSpPr txBox="1"/>
          <p:nvPr/>
        </p:nvSpPr>
        <p:spPr>
          <a:xfrm>
            <a:off x="323528" y="3456528"/>
            <a:ext cx="1962472" cy="369332"/>
          </a:xfrm>
          <a:prstGeom prst="rect">
            <a:avLst/>
          </a:prstGeom>
          <a:noFill/>
        </p:spPr>
        <p:txBody>
          <a:bodyPr wrap="square" rtlCol="0">
            <a:spAutoFit/>
          </a:bodyPr>
          <a:lstStyle/>
          <a:p>
            <a:r>
              <a:rPr lang="el-GR" b="1" dirty="0" smtClean="0">
                <a:latin typeface="Arial" pitchFamily="34" charset="0"/>
                <a:cs typeface="Arial" pitchFamily="34" charset="0"/>
              </a:rPr>
              <a:t>Επικεφαλής ΧΥ</a:t>
            </a:r>
            <a:endParaRPr lang="el-GR" b="1" dirty="0">
              <a:latin typeface="Arial" pitchFamily="34" charset="0"/>
              <a:cs typeface="Arial" pitchFamily="34" charset="0"/>
            </a:endParaRPr>
          </a:p>
        </p:txBody>
      </p:sp>
      <p:sp>
        <p:nvSpPr>
          <p:cNvPr id="13" name="TextBox 12"/>
          <p:cNvSpPr txBox="1"/>
          <p:nvPr/>
        </p:nvSpPr>
        <p:spPr>
          <a:xfrm>
            <a:off x="1691680" y="827420"/>
            <a:ext cx="1512168" cy="646331"/>
          </a:xfrm>
          <a:prstGeom prst="rect">
            <a:avLst/>
          </a:prstGeom>
          <a:noFill/>
        </p:spPr>
        <p:txBody>
          <a:bodyPr wrap="square" rtlCol="0">
            <a:spAutoFit/>
          </a:bodyPr>
          <a:lstStyle/>
          <a:p>
            <a:pPr algn="ctr"/>
            <a:r>
              <a:rPr lang="el-GR" b="1" dirty="0" smtClean="0">
                <a:latin typeface="Arial" pitchFamily="34" charset="0"/>
                <a:cs typeface="Arial" pitchFamily="34" charset="0"/>
              </a:rPr>
              <a:t>Αρχείο Π&amp;Μ</a:t>
            </a:r>
            <a:endParaRPr lang="el-GR" b="1" dirty="0">
              <a:latin typeface="Arial" pitchFamily="34" charset="0"/>
              <a:cs typeface="Arial" pitchFamily="34" charset="0"/>
            </a:endParaRPr>
          </a:p>
        </p:txBody>
      </p:sp>
      <p:sp>
        <p:nvSpPr>
          <p:cNvPr id="14" name="TextBox 13"/>
          <p:cNvSpPr txBox="1"/>
          <p:nvPr/>
        </p:nvSpPr>
        <p:spPr>
          <a:xfrm>
            <a:off x="3563888" y="827420"/>
            <a:ext cx="1512168" cy="369332"/>
          </a:xfrm>
          <a:prstGeom prst="rect">
            <a:avLst/>
          </a:prstGeom>
          <a:noFill/>
        </p:spPr>
        <p:txBody>
          <a:bodyPr wrap="square" rtlCol="0">
            <a:spAutoFit/>
          </a:bodyPr>
          <a:lstStyle/>
          <a:p>
            <a:pPr algn="ctr"/>
            <a:r>
              <a:rPr lang="el-GR" b="1" dirty="0" smtClean="0">
                <a:latin typeface="Arial" pitchFamily="34" charset="0"/>
                <a:cs typeface="Arial" pitchFamily="34" charset="0"/>
              </a:rPr>
              <a:t>ΥΚΕ</a:t>
            </a:r>
            <a:endParaRPr lang="el-GR" b="1" dirty="0">
              <a:latin typeface="Arial" pitchFamily="34" charset="0"/>
              <a:cs typeface="Arial" pitchFamily="34" charset="0"/>
            </a:endParaRPr>
          </a:p>
        </p:txBody>
      </p:sp>
      <p:sp>
        <p:nvSpPr>
          <p:cNvPr id="15" name="TextBox 14"/>
          <p:cNvSpPr txBox="1"/>
          <p:nvPr/>
        </p:nvSpPr>
        <p:spPr>
          <a:xfrm>
            <a:off x="251520" y="3897868"/>
            <a:ext cx="1512168" cy="369332"/>
          </a:xfrm>
          <a:prstGeom prst="rect">
            <a:avLst/>
          </a:prstGeom>
          <a:noFill/>
        </p:spPr>
        <p:txBody>
          <a:bodyPr wrap="square" rtlCol="0">
            <a:spAutoFit/>
          </a:bodyPr>
          <a:lstStyle/>
          <a:p>
            <a:pPr algn="ctr"/>
            <a:r>
              <a:rPr lang="el-GR" b="1" dirty="0" smtClean="0">
                <a:latin typeface="Arial" pitchFamily="34" charset="0"/>
                <a:cs typeface="Arial" pitchFamily="34" charset="0"/>
              </a:rPr>
              <a:t>Ερ. Σταυρός</a:t>
            </a:r>
            <a:endParaRPr lang="el-GR" b="1" dirty="0">
              <a:latin typeface="Arial" pitchFamily="34" charset="0"/>
              <a:cs typeface="Arial" pitchFamily="34" charset="0"/>
            </a:endParaRPr>
          </a:p>
        </p:txBody>
      </p:sp>
      <p:sp>
        <p:nvSpPr>
          <p:cNvPr id="16" name="TextBox 15"/>
          <p:cNvSpPr txBox="1"/>
          <p:nvPr/>
        </p:nvSpPr>
        <p:spPr>
          <a:xfrm>
            <a:off x="3779912" y="3707740"/>
            <a:ext cx="1152128" cy="369332"/>
          </a:xfrm>
          <a:prstGeom prst="rect">
            <a:avLst/>
          </a:prstGeom>
          <a:noFill/>
        </p:spPr>
        <p:txBody>
          <a:bodyPr wrap="square" rtlCol="0">
            <a:spAutoFit/>
          </a:bodyPr>
          <a:lstStyle/>
          <a:p>
            <a:r>
              <a:rPr lang="el-GR" b="1" dirty="0" smtClean="0">
                <a:latin typeface="Arial" pitchFamily="34" charset="0"/>
                <a:cs typeface="Arial" pitchFamily="34" charset="0"/>
              </a:rPr>
              <a:t>Άσυλο</a:t>
            </a:r>
            <a:endParaRPr lang="el-GR" b="1" dirty="0">
              <a:latin typeface="Arial" pitchFamily="34" charset="0"/>
              <a:cs typeface="Arial" pitchFamily="34" charset="0"/>
            </a:endParaRPr>
          </a:p>
        </p:txBody>
      </p:sp>
      <p:sp>
        <p:nvSpPr>
          <p:cNvPr id="17" name="TextBox 16"/>
          <p:cNvSpPr txBox="1"/>
          <p:nvPr/>
        </p:nvSpPr>
        <p:spPr>
          <a:xfrm>
            <a:off x="3779912" y="4130496"/>
            <a:ext cx="1152128" cy="369332"/>
          </a:xfrm>
          <a:prstGeom prst="rect">
            <a:avLst/>
          </a:prstGeom>
          <a:noFill/>
        </p:spPr>
        <p:txBody>
          <a:bodyPr wrap="square" rtlCol="0">
            <a:spAutoFit/>
          </a:bodyPr>
          <a:lstStyle/>
          <a:p>
            <a:r>
              <a:rPr lang="el-GR" b="1" dirty="0" smtClean="0">
                <a:latin typeface="Arial" pitchFamily="34" charset="0"/>
                <a:cs typeface="Arial" pitchFamily="34" charset="0"/>
              </a:rPr>
              <a:t>ΠΑ</a:t>
            </a:r>
            <a:endParaRPr lang="el-GR" b="1" dirty="0">
              <a:latin typeface="Arial" pitchFamily="34" charset="0"/>
              <a:cs typeface="Arial" pitchFamily="34" charset="0"/>
            </a:endParaRPr>
          </a:p>
        </p:txBody>
      </p:sp>
      <p:sp>
        <p:nvSpPr>
          <p:cNvPr id="18" name="TextBox 17"/>
          <p:cNvSpPr txBox="1"/>
          <p:nvPr/>
        </p:nvSpPr>
        <p:spPr>
          <a:xfrm>
            <a:off x="3779912" y="4499828"/>
            <a:ext cx="1368152" cy="369332"/>
          </a:xfrm>
          <a:prstGeom prst="rect">
            <a:avLst/>
          </a:prstGeom>
          <a:noFill/>
        </p:spPr>
        <p:txBody>
          <a:bodyPr wrap="square" rtlCol="0">
            <a:spAutoFit/>
          </a:bodyPr>
          <a:lstStyle/>
          <a:p>
            <a:r>
              <a:rPr lang="el-GR" b="1" dirty="0">
                <a:latin typeface="Arial" pitchFamily="34" charset="0"/>
                <a:cs typeface="Arial" pitchFamily="34" charset="0"/>
              </a:rPr>
              <a:t>Α</a:t>
            </a:r>
            <a:r>
              <a:rPr lang="el-GR" b="1" dirty="0" smtClean="0">
                <a:latin typeface="Arial" pitchFamily="34" charset="0"/>
                <a:cs typeface="Arial" pitchFamily="34" charset="0"/>
              </a:rPr>
              <a:t>στυνομία</a:t>
            </a:r>
            <a:endParaRPr lang="el-GR" b="1" dirty="0">
              <a:latin typeface="Arial" pitchFamily="34" charset="0"/>
              <a:cs typeface="Arial" pitchFamily="34" charset="0"/>
            </a:endParaRPr>
          </a:p>
        </p:txBody>
      </p:sp>
      <p:sp>
        <p:nvSpPr>
          <p:cNvPr id="19" name="TextBox 18"/>
          <p:cNvSpPr txBox="1"/>
          <p:nvPr/>
        </p:nvSpPr>
        <p:spPr>
          <a:xfrm>
            <a:off x="3779912" y="4850576"/>
            <a:ext cx="1368152" cy="369332"/>
          </a:xfrm>
          <a:prstGeom prst="rect">
            <a:avLst/>
          </a:prstGeom>
          <a:noFill/>
        </p:spPr>
        <p:txBody>
          <a:bodyPr wrap="square" rtlCol="0">
            <a:spAutoFit/>
          </a:bodyPr>
          <a:lstStyle/>
          <a:p>
            <a:r>
              <a:rPr lang="el-GR" b="1" dirty="0" smtClean="0">
                <a:latin typeface="Arial" pitchFamily="34" charset="0"/>
                <a:cs typeface="Arial" pitchFamily="34" charset="0"/>
              </a:rPr>
              <a:t>ΠΥ</a:t>
            </a:r>
            <a:endParaRPr lang="el-GR" b="1" dirty="0">
              <a:latin typeface="Arial" pitchFamily="34" charset="0"/>
              <a:cs typeface="Arial" pitchFamily="34" charset="0"/>
            </a:endParaRPr>
          </a:p>
        </p:txBody>
      </p:sp>
      <p:sp>
        <p:nvSpPr>
          <p:cNvPr id="20" name="TextBox 19"/>
          <p:cNvSpPr txBox="1"/>
          <p:nvPr/>
        </p:nvSpPr>
        <p:spPr>
          <a:xfrm>
            <a:off x="3779912" y="5282624"/>
            <a:ext cx="1368152" cy="369332"/>
          </a:xfrm>
          <a:prstGeom prst="rect">
            <a:avLst/>
          </a:prstGeom>
          <a:noFill/>
        </p:spPr>
        <p:txBody>
          <a:bodyPr wrap="square" rtlCol="0">
            <a:spAutoFit/>
          </a:bodyPr>
          <a:lstStyle/>
          <a:p>
            <a:r>
              <a:rPr lang="el-GR" b="1" dirty="0" smtClean="0">
                <a:latin typeface="Arial" pitchFamily="34" charset="0"/>
                <a:cs typeface="Arial" pitchFamily="34" charset="0"/>
              </a:rPr>
              <a:t>ΥΠΥΓ</a:t>
            </a:r>
            <a:endParaRPr lang="el-GR" b="1" dirty="0">
              <a:latin typeface="Arial" pitchFamily="34" charset="0"/>
              <a:cs typeface="Arial" pitchFamily="34" charset="0"/>
            </a:endParaRPr>
          </a:p>
        </p:txBody>
      </p:sp>
      <p:sp>
        <p:nvSpPr>
          <p:cNvPr id="22" name="TextBox 21"/>
          <p:cNvSpPr txBox="1"/>
          <p:nvPr/>
        </p:nvSpPr>
        <p:spPr>
          <a:xfrm>
            <a:off x="5148064" y="3698448"/>
            <a:ext cx="1512168" cy="646331"/>
          </a:xfrm>
          <a:prstGeom prst="rect">
            <a:avLst/>
          </a:prstGeom>
          <a:noFill/>
        </p:spPr>
        <p:txBody>
          <a:bodyPr wrap="square" rtlCol="0">
            <a:spAutoFit/>
          </a:bodyPr>
          <a:lstStyle/>
          <a:p>
            <a:pPr algn="ctr"/>
            <a:r>
              <a:rPr lang="el-GR" b="1" dirty="0" smtClean="0">
                <a:latin typeface="Arial" pitchFamily="34" charset="0"/>
                <a:cs typeface="Arial" pitchFamily="34" charset="0"/>
              </a:rPr>
              <a:t>Αρχείο Π&amp;Μ</a:t>
            </a:r>
            <a:endParaRPr lang="el-GR" b="1" dirty="0">
              <a:latin typeface="Arial" pitchFamily="34" charset="0"/>
              <a:cs typeface="Arial" pitchFamily="34" charset="0"/>
            </a:endParaRPr>
          </a:p>
        </p:txBody>
      </p:sp>
      <p:sp>
        <p:nvSpPr>
          <p:cNvPr id="23" name="TextBox 22"/>
          <p:cNvSpPr txBox="1"/>
          <p:nvPr/>
        </p:nvSpPr>
        <p:spPr>
          <a:xfrm>
            <a:off x="7020272" y="3698448"/>
            <a:ext cx="1512168" cy="369332"/>
          </a:xfrm>
          <a:prstGeom prst="rect">
            <a:avLst/>
          </a:prstGeom>
          <a:noFill/>
        </p:spPr>
        <p:txBody>
          <a:bodyPr wrap="square" rtlCol="0">
            <a:spAutoFit/>
          </a:bodyPr>
          <a:lstStyle/>
          <a:p>
            <a:pPr algn="ctr"/>
            <a:r>
              <a:rPr lang="el-GR" b="1" dirty="0" smtClean="0">
                <a:latin typeface="Arial" pitchFamily="34" charset="0"/>
                <a:cs typeface="Arial" pitchFamily="34" charset="0"/>
              </a:rPr>
              <a:t>ΥΚΕ</a:t>
            </a:r>
            <a:endParaRPr lang="el-GR" b="1" dirty="0">
              <a:latin typeface="Arial" pitchFamily="34" charset="0"/>
              <a:cs typeface="Arial" pitchFamily="34" charset="0"/>
            </a:endParaRPr>
          </a:p>
        </p:txBody>
      </p:sp>
      <p:sp>
        <p:nvSpPr>
          <p:cNvPr id="24" name="TextBox 23"/>
          <p:cNvSpPr txBox="1"/>
          <p:nvPr/>
        </p:nvSpPr>
        <p:spPr>
          <a:xfrm>
            <a:off x="3707904" y="6156012"/>
            <a:ext cx="1512168" cy="369332"/>
          </a:xfrm>
          <a:prstGeom prst="rect">
            <a:avLst/>
          </a:prstGeom>
          <a:noFill/>
        </p:spPr>
        <p:txBody>
          <a:bodyPr wrap="square" rtlCol="0">
            <a:spAutoFit/>
          </a:bodyPr>
          <a:lstStyle/>
          <a:p>
            <a:pPr algn="ctr"/>
            <a:r>
              <a:rPr lang="el-GR" b="1" dirty="0" smtClean="0">
                <a:latin typeface="Arial" pitchFamily="34" charset="0"/>
                <a:cs typeface="Arial" pitchFamily="34" charset="0"/>
              </a:rPr>
              <a:t>Ερ. Σταυρός</a:t>
            </a:r>
            <a:endParaRPr lang="el-GR" b="1" dirty="0">
              <a:latin typeface="Arial" pitchFamily="34" charset="0"/>
              <a:cs typeface="Arial" pitchFamily="34" charset="0"/>
            </a:endParaRPr>
          </a:p>
        </p:txBody>
      </p:sp>
      <p:sp>
        <p:nvSpPr>
          <p:cNvPr id="25" name="TextBox 24"/>
          <p:cNvSpPr txBox="1"/>
          <p:nvPr/>
        </p:nvSpPr>
        <p:spPr>
          <a:xfrm>
            <a:off x="4644008" y="5291916"/>
            <a:ext cx="1368152" cy="369332"/>
          </a:xfrm>
          <a:prstGeom prst="rect">
            <a:avLst/>
          </a:prstGeom>
          <a:noFill/>
        </p:spPr>
        <p:txBody>
          <a:bodyPr wrap="square" rtlCol="0">
            <a:spAutoFit/>
          </a:bodyPr>
          <a:lstStyle/>
          <a:p>
            <a:r>
              <a:rPr lang="el-GR" b="1" dirty="0" smtClean="0">
                <a:latin typeface="Arial" pitchFamily="34" charset="0"/>
                <a:cs typeface="Arial" pitchFamily="34" charset="0"/>
              </a:rPr>
              <a:t>ΥΠΠ</a:t>
            </a:r>
            <a:endParaRPr lang="el-GR" b="1" dirty="0">
              <a:latin typeface="Arial" pitchFamily="34" charset="0"/>
              <a:cs typeface="Arial" pitchFamily="34" charset="0"/>
            </a:endParaRPr>
          </a:p>
        </p:txBody>
      </p:sp>
      <p:sp>
        <p:nvSpPr>
          <p:cNvPr id="26" name="TextBox 25"/>
          <p:cNvSpPr txBox="1"/>
          <p:nvPr/>
        </p:nvSpPr>
        <p:spPr>
          <a:xfrm>
            <a:off x="3779912" y="5720016"/>
            <a:ext cx="1368152" cy="369332"/>
          </a:xfrm>
          <a:prstGeom prst="rect">
            <a:avLst/>
          </a:prstGeom>
          <a:noFill/>
        </p:spPr>
        <p:txBody>
          <a:bodyPr wrap="square" rtlCol="0">
            <a:spAutoFit/>
          </a:bodyPr>
          <a:lstStyle/>
          <a:p>
            <a:r>
              <a:rPr lang="el-GR" b="1" dirty="0" smtClean="0">
                <a:latin typeface="Arial" pitchFamily="34" charset="0"/>
                <a:cs typeface="Arial" pitchFamily="34" charset="0"/>
              </a:rPr>
              <a:t>ΕΦ</a:t>
            </a:r>
            <a:endParaRPr lang="el-GR" b="1" dirty="0">
              <a:latin typeface="Arial" pitchFamily="34" charset="0"/>
              <a:cs typeface="Arial" pitchFamily="34" charset="0"/>
            </a:endParaRPr>
          </a:p>
        </p:txBody>
      </p:sp>
      <p:sp>
        <p:nvSpPr>
          <p:cNvPr id="30" name="TextBox 29"/>
          <p:cNvSpPr txBox="1"/>
          <p:nvPr/>
        </p:nvSpPr>
        <p:spPr>
          <a:xfrm>
            <a:off x="1619672" y="1412776"/>
            <a:ext cx="2808312" cy="646331"/>
          </a:xfrm>
          <a:prstGeom prst="rect">
            <a:avLst/>
          </a:prstGeom>
          <a:solidFill>
            <a:srgbClr val="00B050"/>
          </a:solidFill>
        </p:spPr>
        <p:txBody>
          <a:bodyPr wrap="square" rtlCol="0">
            <a:spAutoFit/>
          </a:bodyPr>
          <a:lstStyle/>
          <a:p>
            <a:pPr algn="ctr"/>
            <a:r>
              <a:rPr lang="el-GR" b="1" dirty="0" smtClean="0">
                <a:latin typeface="Arial" pitchFamily="34" charset="0"/>
                <a:cs typeface="Arial" pitchFamily="34" charset="0"/>
              </a:rPr>
              <a:t>Κέντρο Συντονισμού Επιχείρησης (ΚΣΕ)</a:t>
            </a:r>
            <a:endParaRPr lang="el-GR" b="1" dirty="0">
              <a:latin typeface="Arial" pitchFamily="34" charset="0"/>
              <a:cs typeface="Arial" pitchFamily="34" charset="0"/>
            </a:endParaRPr>
          </a:p>
        </p:txBody>
      </p:sp>
      <p:sp>
        <p:nvSpPr>
          <p:cNvPr id="32" name="TextBox 31"/>
          <p:cNvSpPr txBox="1"/>
          <p:nvPr/>
        </p:nvSpPr>
        <p:spPr>
          <a:xfrm>
            <a:off x="5879198" y="5059162"/>
            <a:ext cx="2808312" cy="646331"/>
          </a:xfrm>
          <a:prstGeom prst="rect">
            <a:avLst/>
          </a:prstGeom>
          <a:solidFill>
            <a:srgbClr val="00B050"/>
          </a:solidFill>
        </p:spPr>
        <p:txBody>
          <a:bodyPr wrap="square" rtlCol="0">
            <a:spAutoFit/>
          </a:bodyPr>
          <a:lstStyle/>
          <a:p>
            <a:pPr algn="ctr"/>
            <a:r>
              <a:rPr lang="el-GR" b="1" dirty="0" smtClean="0">
                <a:latin typeface="Arial" pitchFamily="34" charset="0"/>
                <a:cs typeface="Arial" pitchFamily="34" charset="0"/>
              </a:rPr>
              <a:t>Κέντρο Συντονισμού Επιχείρησης (ΚΣΕ)</a:t>
            </a:r>
            <a:endParaRPr lang="el-GR" b="1" dirty="0">
              <a:latin typeface="Arial" pitchFamily="34" charset="0"/>
              <a:cs typeface="Arial" pitchFamily="34" charset="0"/>
            </a:endParaRPr>
          </a:p>
        </p:txBody>
      </p:sp>
      <p:pic>
        <p:nvPicPr>
          <p:cNvPr id="27"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Tree>
    <p:extLst>
      <p:ext uri="{BB962C8B-B14F-4D97-AF65-F5344CB8AC3E}">
        <p14:creationId xmlns:p14="http://schemas.microsoft.com/office/powerpoint/2010/main" xmlns="" val="7788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vertical)">
                                      <p:cBhvr>
                                        <p:cTn id="15" dur="500"/>
                                        <p:tgtEl>
                                          <p:spTgt spid="7"/>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vertical)">
                                      <p:cBhvr>
                                        <p:cTn id="18" dur="500"/>
                                        <p:tgtEl>
                                          <p:spTgt spid="13"/>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vertical)">
                                      <p:cBhvr>
                                        <p:cTn id="21" dur="500"/>
                                        <p:tgtEl>
                                          <p:spTgt spid="14"/>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vertical)">
                                      <p:cBhvr>
                                        <p:cTn id="27" dur="500"/>
                                        <p:tgtEl>
                                          <p:spTgt spid="9"/>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vertical)">
                                      <p:cBhvr>
                                        <p:cTn id="30" dur="500"/>
                                        <p:tgtEl>
                                          <p:spTgt spid="10"/>
                                        </p:tgtEl>
                                      </p:cBhvr>
                                    </p:animEffect>
                                  </p:childTnLst>
                                </p:cTn>
                              </p:par>
                              <p:par>
                                <p:cTn id="31" presetID="14" presetClass="entr" presetSubtype="5"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vertical)">
                                      <p:cBhvr>
                                        <p:cTn id="33" dur="500"/>
                                        <p:tgtEl>
                                          <p:spTgt spid="11"/>
                                        </p:tgtEl>
                                      </p:cBhvr>
                                    </p:animEffect>
                                  </p:childTnLst>
                                </p:cTn>
                              </p:par>
                              <p:par>
                                <p:cTn id="34" presetID="14" presetClass="entr" presetSubtype="5"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vertical)">
                                      <p:cBhvr>
                                        <p:cTn id="36" dur="500"/>
                                        <p:tgtEl>
                                          <p:spTgt spid="12"/>
                                        </p:tgtEl>
                                      </p:cBhvr>
                                    </p:animEffect>
                                  </p:childTnLst>
                                </p:cTn>
                              </p:par>
                              <p:par>
                                <p:cTn id="37" presetID="14" presetClass="entr" presetSubtype="5"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vertical)">
                                      <p:cBhvr>
                                        <p:cTn id="44" dur="500"/>
                                        <p:tgtEl>
                                          <p:spTgt spid="16"/>
                                        </p:tgtEl>
                                      </p:cBhvr>
                                    </p:animEffect>
                                  </p:childTnLst>
                                </p:cTn>
                              </p:par>
                              <p:par>
                                <p:cTn id="45" presetID="14" presetClass="entr" presetSubtype="5"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vertical)">
                                      <p:cBhvr>
                                        <p:cTn id="47" dur="500"/>
                                        <p:tgtEl>
                                          <p:spTgt spid="22"/>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randombar(vertical)">
                                      <p:cBhvr>
                                        <p:cTn id="50" dur="500"/>
                                        <p:tgtEl>
                                          <p:spTgt spid="23"/>
                                        </p:tgtEl>
                                      </p:cBhvr>
                                    </p:animEffect>
                                  </p:childTnLst>
                                </p:cTn>
                              </p:par>
                              <p:par>
                                <p:cTn id="51" presetID="14" presetClass="entr" presetSubtype="5"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vertical)">
                                      <p:cBhvr>
                                        <p:cTn id="53" dur="500"/>
                                        <p:tgtEl>
                                          <p:spTgt spid="17"/>
                                        </p:tgtEl>
                                      </p:cBhvr>
                                    </p:animEffect>
                                  </p:childTnLst>
                                </p:cTn>
                              </p:par>
                              <p:par>
                                <p:cTn id="54" presetID="14" presetClass="entr" presetSubtype="5"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randombar(vertical)">
                                      <p:cBhvr>
                                        <p:cTn id="56" dur="500"/>
                                        <p:tgtEl>
                                          <p:spTgt spid="18"/>
                                        </p:tgtEl>
                                      </p:cBhvr>
                                    </p:animEffect>
                                  </p:childTnLst>
                                </p:cTn>
                              </p:par>
                              <p:par>
                                <p:cTn id="57" presetID="14" presetClass="entr" presetSubtype="5"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vertical)">
                                      <p:cBhvr>
                                        <p:cTn id="59" dur="500"/>
                                        <p:tgtEl>
                                          <p:spTgt spid="19"/>
                                        </p:tgtEl>
                                      </p:cBhvr>
                                    </p:animEffect>
                                  </p:childTnLst>
                                </p:cTn>
                              </p:par>
                              <p:par>
                                <p:cTn id="60" presetID="14" presetClass="entr" presetSubtype="5"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randombar(vertical)">
                                      <p:cBhvr>
                                        <p:cTn id="62" dur="500"/>
                                        <p:tgtEl>
                                          <p:spTgt spid="20"/>
                                        </p:tgtEl>
                                      </p:cBhvr>
                                    </p:animEffect>
                                  </p:childTnLst>
                                </p:cTn>
                              </p:par>
                              <p:par>
                                <p:cTn id="63" presetID="14" presetClass="entr" presetSubtype="5"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randombar(vertical)">
                                      <p:cBhvr>
                                        <p:cTn id="65" dur="500"/>
                                        <p:tgtEl>
                                          <p:spTgt spid="24"/>
                                        </p:tgtEl>
                                      </p:cBhvr>
                                    </p:animEffect>
                                  </p:childTnLst>
                                </p:cTn>
                              </p:par>
                              <p:par>
                                <p:cTn id="66" presetID="14" presetClass="entr" presetSubtype="5"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randombar(vertical)">
                                      <p:cBhvr>
                                        <p:cTn id="68" dur="500"/>
                                        <p:tgtEl>
                                          <p:spTgt spid="25"/>
                                        </p:tgtEl>
                                      </p:cBhvr>
                                    </p:animEffect>
                                  </p:childTnLst>
                                </p:cTn>
                              </p:par>
                              <p:par>
                                <p:cTn id="69" presetID="14" presetClass="entr" presetSubtype="5"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randombar(vertical)">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circle(in)">
                                      <p:cBhvr>
                                        <p:cTn id="76" dur="2000"/>
                                        <p:tgtEl>
                                          <p:spTgt spid="30"/>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circle(in)">
                                      <p:cBhvr>
                                        <p:cTn id="7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2" grpId="0"/>
      <p:bldP spid="23" grpId="0"/>
      <p:bldP spid="24" grpId="0"/>
      <p:bldP spid="25" grpId="0"/>
      <p:bldP spid="26" grpId="0"/>
      <p:bldP spid="30"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13" descr="Kokkinotrimithi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 y="1779588"/>
            <a:ext cx="8027988" cy="462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6" name="Rectangle 14"/>
          <p:cNvSpPr>
            <a:spLocks noChangeArrowheads="1"/>
          </p:cNvSpPr>
          <p:nvPr/>
        </p:nvSpPr>
        <p:spPr bwMode="auto">
          <a:xfrm>
            <a:off x="1331913" y="2420938"/>
            <a:ext cx="6192837" cy="2736850"/>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l-GR" altLang="el-GR">
              <a:latin typeface="Tahoma" pitchFamily="34" charset="0"/>
            </a:endParaRPr>
          </a:p>
        </p:txBody>
      </p:sp>
      <p:sp>
        <p:nvSpPr>
          <p:cNvPr id="12297" name="AutoShape 17" descr="Image result for tent image"/>
          <p:cNvSpPr>
            <a:spLocks noChangeAspect="1" noChangeArrowheads="1"/>
          </p:cNvSpPr>
          <p:nvPr/>
        </p:nvSpPr>
        <p:spPr bwMode="auto">
          <a:xfrm>
            <a:off x="3681413" y="2795588"/>
            <a:ext cx="1781175"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a:latin typeface="Tahoma" pitchFamily="34" charset="0"/>
            </a:endParaRPr>
          </a:p>
        </p:txBody>
      </p:sp>
      <p:pic>
        <p:nvPicPr>
          <p:cNvPr id="12298" name="Picture 21"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2411413" y="3502025"/>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9"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2411413" y="3790950"/>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37"/>
          <p:cNvGrpSpPr>
            <a:grpSpLocks/>
          </p:cNvGrpSpPr>
          <p:nvPr/>
        </p:nvGrpSpPr>
        <p:grpSpPr bwMode="auto">
          <a:xfrm>
            <a:off x="3276600" y="3213100"/>
            <a:ext cx="431800" cy="431800"/>
            <a:chOff x="2109" y="2024"/>
            <a:chExt cx="363" cy="318"/>
          </a:xfrm>
        </p:grpSpPr>
        <p:sp>
          <p:nvSpPr>
            <p:cNvPr id="12359" name="AutoShape 30"/>
            <p:cNvSpPr>
              <a:spLocks noChangeArrowheads="1"/>
            </p:cNvSpPr>
            <p:nvPr/>
          </p:nvSpPr>
          <p:spPr bwMode="auto">
            <a:xfrm>
              <a:off x="2109" y="2024"/>
              <a:ext cx="363" cy="318"/>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l-GR" altLang="el-GR">
                <a:latin typeface="Tahoma" pitchFamily="34" charset="0"/>
              </a:endParaRPr>
            </a:p>
          </p:txBody>
        </p:sp>
        <p:sp>
          <p:nvSpPr>
            <p:cNvPr id="12360" name="Rectangle 31"/>
            <p:cNvSpPr>
              <a:spLocks noChangeArrowheads="1"/>
            </p:cNvSpPr>
            <p:nvPr/>
          </p:nvSpPr>
          <p:spPr bwMode="auto">
            <a:xfrm>
              <a:off x="2154" y="2115"/>
              <a:ext cx="272" cy="136"/>
            </a:xfrm>
            <a:prstGeom prst="rect">
              <a:avLst/>
            </a:prstGeom>
            <a:solidFill>
              <a:schemeClr val="accent1"/>
            </a:solidFill>
            <a:ln w="9525">
              <a:solidFill>
                <a:schemeClr val="tx1"/>
              </a:solidFill>
              <a:miter lim="800000"/>
              <a:headEnd/>
              <a:tailEnd/>
            </a:ln>
          </p:spPr>
          <p:txBody>
            <a:bodyPr wrap="none" anchor="ctr"/>
            <a:lstStyle/>
            <a:p>
              <a:pPr algn="ctr"/>
              <a:r>
                <a:rPr lang="en-GB" altLang="el-GR">
                  <a:solidFill>
                    <a:schemeClr val="bg2"/>
                  </a:solidFill>
                  <a:latin typeface="Tahoma" pitchFamily="34" charset="0"/>
                </a:rPr>
                <a:t>WC</a:t>
              </a:r>
              <a:endParaRPr lang="en-US" altLang="el-GR">
                <a:solidFill>
                  <a:schemeClr val="bg2"/>
                </a:solidFill>
                <a:latin typeface="Tahoma" pitchFamily="34" charset="0"/>
              </a:endParaRPr>
            </a:p>
          </p:txBody>
        </p:sp>
      </p:grpSp>
      <p:pic>
        <p:nvPicPr>
          <p:cNvPr id="12301" name="Picture 36"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2411413" y="3186113"/>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38"/>
          <p:cNvGrpSpPr>
            <a:grpSpLocks/>
          </p:cNvGrpSpPr>
          <p:nvPr/>
        </p:nvGrpSpPr>
        <p:grpSpPr bwMode="auto">
          <a:xfrm>
            <a:off x="3781425" y="3213100"/>
            <a:ext cx="431800" cy="433388"/>
            <a:chOff x="2109" y="2024"/>
            <a:chExt cx="363" cy="318"/>
          </a:xfrm>
        </p:grpSpPr>
        <p:sp>
          <p:nvSpPr>
            <p:cNvPr id="12357" name="AutoShape 39"/>
            <p:cNvSpPr>
              <a:spLocks noChangeArrowheads="1"/>
            </p:cNvSpPr>
            <p:nvPr/>
          </p:nvSpPr>
          <p:spPr bwMode="auto">
            <a:xfrm>
              <a:off x="2109" y="2024"/>
              <a:ext cx="363" cy="318"/>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l-GR" altLang="el-GR">
                <a:latin typeface="Tahoma" pitchFamily="34" charset="0"/>
              </a:endParaRPr>
            </a:p>
          </p:txBody>
        </p:sp>
        <p:sp>
          <p:nvSpPr>
            <p:cNvPr id="12358" name="Rectangle 40"/>
            <p:cNvSpPr>
              <a:spLocks noChangeArrowheads="1"/>
            </p:cNvSpPr>
            <p:nvPr/>
          </p:nvSpPr>
          <p:spPr bwMode="auto">
            <a:xfrm>
              <a:off x="2154" y="2115"/>
              <a:ext cx="272" cy="136"/>
            </a:xfrm>
            <a:prstGeom prst="rect">
              <a:avLst/>
            </a:prstGeom>
            <a:solidFill>
              <a:schemeClr val="accent1"/>
            </a:solidFill>
            <a:ln w="9525">
              <a:solidFill>
                <a:schemeClr val="tx1"/>
              </a:solidFill>
              <a:miter lim="800000"/>
              <a:headEnd/>
              <a:tailEnd/>
            </a:ln>
          </p:spPr>
          <p:txBody>
            <a:bodyPr wrap="none" anchor="ctr"/>
            <a:lstStyle/>
            <a:p>
              <a:pPr algn="ctr"/>
              <a:r>
                <a:rPr lang="en-GB" altLang="el-GR" sz="900">
                  <a:solidFill>
                    <a:schemeClr val="bg2"/>
                  </a:solidFill>
                  <a:latin typeface="Tahoma" pitchFamily="34" charset="0"/>
                </a:rPr>
                <a:t>Shower</a:t>
              </a:r>
              <a:endParaRPr lang="en-US" altLang="el-GR" sz="900">
                <a:solidFill>
                  <a:schemeClr val="bg2"/>
                </a:solidFill>
                <a:latin typeface="Tahoma" pitchFamily="34" charset="0"/>
              </a:endParaRPr>
            </a:p>
          </p:txBody>
        </p:sp>
      </p:grpSp>
      <p:pic>
        <p:nvPicPr>
          <p:cNvPr id="12303" name="Picture 41" descr="ANd9GcQ6qC0toV_1ToTLJFrzNeiFexrdkALi-fwGNrCiLtgrhI6fkoJSmg">
            <a:hlinkClick r:id="rId4"/>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t="16585" b="17073"/>
          <a:stretch>
            <a:fillRect/>
          </a:stretch>
        </p:blipFill>
        <p:spPr bwMode="auto">
          <a:xfrm>
            <a:off x="3924300" y="2636838"/>
            <a:ext cx="582613"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4" name="Picture 42" descr="ANd9GcQ6qC0toV_1ToTLJFrzNeiFexrdkALi-fwGNrCiLtgrhI6fkoJSmg">
            <a:hlinkClick r:id="rId4"/>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t="16585" b="17073"/>
          <a:stretch>
            <a:fillRect/>
          </a:stretch>
        </p:blipFill>
        <p:spPr bwMode="auto">
          <a:xfrm>
            <a:off x="3276600" y="2636838"/>
            <a:ext cx="582613"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5" name="Rectangle 43"/>
          <p:cNvSpPr>
            <a:spLocks noChangeArrowheads="1"/>
          </p:cNvSpPr>
          <p:nvPr/>
        </p:nvSpPr>
        <p:spPr bwMode="auto">
          <a:xfrm>
            <a:off x="4572000" y="2708275"/>
            <a:ext cx="1152525" cy="288925"/>
          </a:xfrm>
          <a:prstGeom prst="rect">
            <a:avLst/>
          </a:prstGeom>
          <a:solidFill>
            <a:schemeClr val="accent1"/>
          </a:solidFill>
          <a:ln w="9525">
            <a:solidFill>
              <a:schemeClr val="tx1"/>
            </a:solidFill>
            <a:miter lim="800000"/>
            <a:headEnd/>
            <a:tailEnd/>
          </a:ln>
        </p:spPr>
        <p:txBody>
          <a:bodyPr wrap="none" anchor="ctr"/>
          <a:lstStyle/>
          <a:p>
            <a:pPr algn="ctr"/>
            <a:r>
              <a:rPr lang="en-GB" altLang="el-GR" dirty="0" smtClean="0">
                <a:latin typeface="Tahoma" pitchFamily="34" charset="0"/>
              </a:rPr>
              <a:t>P</a:t>
            </a:r>
            <a:r>
              <a:rPr lang="en-US" altLang="el-GR" dirty="0" smtClean="0">
                <a:latin typeface="Tahoma" pitchFamily="34" charset="0"/>
              </a:rPr>
              <a:t>l</a:t>
            </a:r>
            <a:r>
              <a:rPr lang="en-GB" altLang="el-GR" dirty="0" smtClean="0">
                <a:latin typeface="Tahoma" pitchFamily="34" charset="0"/>
              </a:rPr>
              <a:t>ay </a:t>
            </a:r>
            <a:r>
              <a:rPr lang="en-GB" altLang="el-GR" dirty="0">
                <a:latin typeface="Tahoma" pitchFamily="34" charset="0"/>
              </a:rPr>
              <a:t>area</a:t>
            </a:r>
            <a:endParaRPr lang="en-US" altLang="el-GR" dirty="0">
              <a:latin typeface="Tahoma" pitchFamily="34" charset="0"/>
            </a:endParaRPr>
          </a:p>
        </p:txBody>
      </p:sp>
      <p:grpSp>
        <p:nvGrpSpPr>
          <p:cNvPr id="4" name="Group 46"/>
          <p:cNvGrpSpPr>
            <a:grpSpLocks/>
          </p:cNvGrpSpPr>
          <p:nvPr/>
        </p:nvGrpSpPr>
        <p:grpSpPr bwMode="auto">
          <a:xfrm>
            <a:off x="3779838" y="3716338"/>
            <a:ext cx="431800" cy="360362"/>
            <a:chOff x="2109" y="2024"/>
            <a:chExt cx="363" cy="318"/>
          </a:xfrm>
        </p:grpSpPr>
        <p:sp>
          <p:nvSpPr>
            <p:cNvPr id="12355" name="AutoShape 47"/>
            <p:cNvSpPr>
              <a:spLocks noChangeArrowheads="1"/>
            </p:cNvSpPr>
            <p:nvPr/>
          </p:nvSpPr>
          <p:spPr bwMode="auto">
            <a:xfrm>
              <a:off x="2109" y="2024"/>
              <a:ext cx="363" cy="318"/>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l-GR" altLang="el-GR">
                <a:latin typeface="Tahoma" pitchFamily="34" charset="0"/>
              </a:endParaRPr>
            </a:p>
          </p:txBody>
        </p:sp>
        <p:sp>
          <p:nvSpPr>
            <p:cNvPr id="12356" name="Rectangle 48"/>
            <p:cNvSpPr>
              <a:spLocks noChangeArrowheads="1"/>
            </p:cNvSpPr>
            <p:nvPr/>
          </p:nvSpPr>
          <p:spPr bwMode="auto">
            <a:xfrm>
              <a:off x="2154" y="2115"/>
              <a:ext cx="272" cy="136"/>
            </a:xfrm>
            <a:prstGeom prst="rect">
              <a:avLst/>
            </a:prstGeom>
            <a:solidFill>
              <a:schemeClr val="accent1"/>
            </a:solidFill>
            <a:ln w="9525">
              <a:solidFill>
                <a:schemeClr val="tx1"/>
              </a:solidFill>
              <a:miter lim="800000"/>
              <a:headEnd/>
              <a:tailEnd/>
            </a:ln>
          </p:spPr>
          <p:txBody>
            <a:bodyPr wrap="none" anchor="ctr"/>
            <a:lstStyle/>
            <a:p>
              <a:pPr algn="ctr"/>
              <a:r>
                <a:rPr lang="en-GB" altLang="el-GR" sz="900">
                  <a:solidFill>
                    <a:schemeClr val="bg2"/>
                  </a:solidFill>
                  <a:latin typeface="Tahoma" pitchFamily="34" charset="0"/>
                </a:rPr>
                <a:t>Kitchen</a:t>
              </a:r>
              <a:endParaRPr lang="en-US" altLang="el-GR" sz="900">
                <a:solidFill>
                  <a:schemeClr val="bg2"/>
                </a:solidFill>
                <a:latin typeface="Tahoma" pitchFamily="34" charset="0"/>
              </a:endParaRPr>
            </a:p>
          </p:txBody>
        </p:sp>
      </p:grpSp>
      <p:grpSp>
        <p:nvGrpSpPr>
          <p:cNvPr id="5" name="Group 49"/>
          <p:cNvGrpSpPr>
            <a:grpSpLocks/>
          </p:cNvGrpSpPr>
          <p:nvPr/>
        </p:nvGrpSpPr>
        <p:grpSpPr bwMode="auto">
          <a:xfrm>
            <a:off x="4284663" y="3213100"/>
            <a:ext cx="431800" cy="433388"/>
            <a:chOff x="2109" y="2024"/>
            <a:chExt cx="363" cy="318"/>
          </a:xfrm>
        </p:grpSpPr>
        <p:sp>
          <p:nvSpPr>
            <p:cNvPr id="12353" name="AutoShape 50"/>
            <p:cNvSpPr>
              <a:spLocks noChangeArrowheads="1"/>
            </p:cNvSpPr>
            <p:nvPr/>
          </p:nvSpPr>
          <p:spPr bwMode="auto">
            <a:xfrm>
              <a:off x="2109" y="2024"/>
              <a:ext cx="363" cy="318"/>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l-GR" altLang="el-GR">
                <a:latin typeface="Tahoma" pitchFamily="34" charset="0"/>
              </a:endParaRPr>
            </a:p>
          </p:txBody>
        </p:sp>
        <p:sp>
          <p:nvSpPr>
            <p:cNvPr id="12354" name="Rectangle 51"/>
            <p:cNvSpPr>
              <a:spLocks noChangeArrowheads="1"/>
            </p:cNvSpPr>
            <p:nvPr/>
          </p:nvSpPr>
          <p:spPr bwMode="auto">
            <a:xfrm>
              <a:off x="2154" y="2115"/>
              <a:ext cx="272" cy="136"/>
            </a:xfrm>
            <a:prstGeom prst="rect">
              <a:avLst/>
            </a:prstGeom>
            <a:solidFill>
              <a:schemeClr val="accent1"/>
            </a:solidFill>
            <a:ln w="9525">
              <a:solidFill>
                <a:schemeClr val="tx1"/>
              </a:solidFill>
              <a:miter lim="800000"/>
              <a:headEnd/>
              <a:tailEnd/>
            </a:ln>
          </p:spPr>
          <p:txBody>
            <a:bodyPr wrap="none" anchor="ctr"/>
            <a:lstStyle/>
            <a:p>
              <a:pPr algn="ctr"/>
              <a:r>
                <a:rPr lang="en-GB" altLang="el-GR" sz="900">
                  <a:solidFill>
                    <a:schemeClr val="bg2"/>
                  </a:solidFill>
                  <a:latin typeface="Tahoma" pitchFamily="34" charset="0"/>
                </a:rPr>
                <a:t>Play room</a:t>
              </a:r>
              <a:endParaRPr lang="en-US" altLang="el-GR" sz="900">
                <a:solidFill>
                  <a:schemeClr val="bg2"/>
                </a:solidFill>
                <a:latin typeface="Tahoma" pitchFamily="34" charset="0"/>
              </a:endParaRPr>
            </a:p>
          </p:txBody>
        </p:sp>
      </p:grpSp>
      <p:grpSp>
        <p:nvGrpSpPr>
          <p:cNvPr id="6" name="Group 52"/>
          <p:cNvGrpSpPr>
            <a:grpSpLocks/>
          </p:cNvGrpSpPr>
          <p:nvPr/>
        </p:nvGrpSpPr>
        <p:grpSpPr bwMode="auto">
          <a:xfrm>
            <a:off x="4284663" y="3716338"/>
            <a:ext cx="431800" cy="361950"/>
            <a:chOff x="2109" y="2024"/>
            <a:chExt cx="363" cy="318"/>
          </a:xfrm>
        </p:grpSpPr>
        <p:sp>
          <p:nvSpPr>
            <p:cNvPr id="12351" name="AutoShape 53"/>
            <p:cNvSpPr>
              <a:spLocks noChangeArrowheads="1"/>
            </p:cNvSpPr>
            <p:nvPr/>
          </p:nvSpPr>
          <p:spPr bwMode="auto">
            <a:xfrm>
              <a:off x="2109" y="2024"/>
              <a:ext cx="363" cy="318"/>
            </a:xfrm>
            <a:prstGeom prst="bevel">
              <a:avLst>
                <a:gd name="adj" fmla="val 12500"/>
              </a:avLst>
            </a:prstGeom>
            <a:solidFill>
              <a:schemeClr val="accent1"/>
            </a:solidFill>
            <a:ln w="9525">
              <a:solidFill>
                <a:schemeClr val="tx1"/>
              </a:solidFill>
              <a:miter lim="800000"/>
              <a:headEnd/>
              <a:tailEnd/>
            </a:ln>
          </p:spPr>
          <p:txBody>
            <a:bodyPr wrap="none" anchor="ctr"/>
            <a:lstStyle/>
            <a:p>
              <a:endParaRPr lang="el-GR" altLang="el-GR">
                <a:latin typeface="Tahoma" pitchFamily="34" charset="0"/>
              </a:endParaRPr>
            </a:p>
          </p:txBody>
        </p:sp>
        <p:sp>
          <p:nvSpPr>
            <p:cNvPr id="12352" name="Rectangle 54"/>
            <p:cNvSpPr>
              <a:spLocks noChangeArrowheads="1"/>
            </p:cNvSpPr>
            <p:nvPr/>
          </p:nvSpPr>
          <p:spPr bwMode="auto">
            <a:xfrm>
              <a:off x="2154" y="2115"/>
              <a:ext cx="272" cy="136"/>
            </a:xfrm>
            <a:prstGeom prst="rect">
              <a:avLst/>
            </a:prstGeom>
            <a:solidFill>
              <a:schemeClr val="accent1"/>
            </a:solidFill>
            <a:ln w="9525">
              <a:solidFill>
                <a:schemeClr val="tx1"/>
              </a:solidFill>
              <a:miter lim="800000"/>
              <a:headEnd/>
              <a:tailEnd/>
            </a:ln>
          </p:spPr>
          <p:txBody>
            <a:bodyPr wrap="none" anchor="ctr"/>
            <a:lstStyle/>
            <a:p>
              <a:pPr algn="ctr"/>
              <a:r>
                <a:rPr lang="en-GB" altLang="el-GR" sz="900">
                  <a:solidFill>
                    <a:schemeClr val="bg2"/>
                  </a:solidFill>
                  <a:latin typeface="Tahoma" pitchFamily="34" charset="0"/>
                </a:rPr>
                <a:t>Dining/TV</a:t>
              </a:r>
              <a:endParaRPr lang="en-US" altLang="el-GR" sz="900">
                <a:solidFill>
                  <a:schemeClr val="bg2"/>
                </a:solidFill>
                <a:latin typeface="Tahoma" pitchFamily="34" charset="0"/>
              </a:endParaRPr>
            </a:p>
          </p:txBody>
        </p:sp>
      </p:grpSp>
      <p:grpSp>
        <p:nvGrpSpPr>
          <p:cNvPr id="7" name="Group 57"/>
          <p:cNvGrpSpPr>
            <a:grpSpLocks/>
          </p:cNvGrpSpPr>
          <p:nvPr/>
        </p:nvGrpSpPr>
        <p:grpSpPr bwMode="auto">
          <a:xfrm>
            <a:off x="4067175" y="4652963"/>
            <a:ext cx="431800" cy="431800"/>
            <a:chOff x="2109" y="2024"/>
            <a:chExt cx="363" cy="318"/>
          </a:xfrm>
        </p:grpSpPr>
        <p:sp>
          <p:nvSpPr>
            <p:cNvPr id="12349" name="AutoShape 58"/>
            <p:cNvSpPr>
              <a:spLocks noChangeArrowheads="1"/>
            </p:cNvSpPr>
            <p:nvPr/>
          </p:nvSpPr>
          <p:spPr bwMode="auto">
            <a:xfrm>
              <a:off x="2109" y="2024"/>
              <a:ext cx="363" cy="318"/>
            </a:xfrm>
            <a:prstGeom prst="bevel">
              <a:avLst>
                <a:gd name="adj" fmla="val 12500"/>
              </a:avLst>
            </a:prstGeom>
            <a:solidFill>
              <a:srgbClr val="FF0000"/>
            </a:solidFill>
            <a:ln w="9525">
              <a:solidFill>
                <a:schemeClr val="tx1"/>
              </a:solidFill>
              <a:miter lim="800000"/>
              <a:headEnd/>
              <a:tailEnd/>
            </a:ln>
          </p:spPr>
          <p:txBody>
            <a:bodyPr wrap="none" anchor="ctr"/>
            <a:lstStyle/>
            <a:p>
              <a:endParaRPr lang="el-GR" altLang="el-GR">
                <a:latin typeface="Tahoma" pitchFamily="34" charset="0"/>
              </a:endParaRPr>
            </a:p>
          </p:txBody>
        </p:sp>
        <p:sp>
          <p:nvSpPr>
            <p:cNvPr id="12350" name="Rectangle 59"/>
            <p:cNvSpPr>
              <a:spLocks noChangeArrowheads="1"/>
            </p:cNvSpPr>
            <p:nvPr/>
          </p:nvSpPr>
          <p:spPr bwMode="auto">
            <a:xfrm>
              <a:off x="2154" y="2115"/>
              <a:ext cx="272" cy="136"/>
            </a:xfrm>
            <a:prstGeom prst="rect">
              <a:avLst/>
            </a:prstGeom>
            <a:solidFill>
              <a:schemeClr val="accent1"/>
            </a:solidFill>
            <a:ln w="9525">
              <a:solidFill>
                <a:schemeClr val="tx1"/>
              </a:solidFill>
              <a:miter lim="800000"/>
              <a:headEnd/>
              <a:tailEnd/>
            </a:ln>
          </p:spPr>
          <p:txBody>
            <a:bodyPr wrap="none" anchor="ctr"/>
            <a:lstStyle/>
            <a:p>
              <a:pPr algn="ctr"/>
              <a:r>
                <a:rPr lang="en-GB" altLang="el-GR" sz="900">
                  <a:solidFill>
                    <a:schemeClr val="bg2"/>
                  </a:solidFill>
                  <a:latin typeface="Tahoma" pitchFamily="34" charset="0"/>
                </a:rPr>
                <a:t>Health</a:t>
              </a:r>
              <a:endParaRPr lang="en-US" altLang="el-GR" sz="900">
                <a:solidFill>
                  <a:schemeClr val="bg2"/>
                </a:solidFill>
                <a:latin typeface="Tahoma" pitchFamily="34" charset="0"/>
              </a:endParaRPr>
            </a:p>
          </p:txBody>
        </p:sp>
      </p:grpSp>
      <p:grpSp>
        <p:nvGrpSpPr>
          <p:cNvPr id="8" name="Group 60"/>
          <p:cNvGrpSpPr>
            <a:grpSpLocks/>
          </p:cNvGrpSpPr>
          <p:nvPr/>
        </p:nvGrpSpPr>
        <p:grpSpPr bwMode="auto">
          <a:xfrm>
            <a:off x="3203575" y="4652963"/>
            <a:ext cx="792163" cy="431800"/>
            <a:chOff x="2109" y="2024"/>
            <a:chExt cx="363" cy="318"/>
          </a:xfrm>
        </p:grpSpPr>
        <p:sp>
          <p:nvSpPr>
            <p:cNvPr id="12347" name="AutoShape 61"/>
            <p:cNvSpPr>
              <a:spLocks noChangeArrowheads="1"/>
            </p:cNvSpPr>
            <p:nvPr/>
          </p:nvSpPr>
          <p:spPr bwMode="auto">
            <a:xfrm>
              <a:off x="2109" y="2024"/>
              <a:ext cx="363" cy="318"/>
            </a:xfrm>
            <a:prstGeom prst="bevel">
              <a:avLst>
                <a:gd name="adj" fmla="val 12500"/>
              </a:avLst>
            </a:prstGeom>
            <a:solidFill>
              <a:srgbClr val="FF6600"/>
            </a:solidFill>
            <a:ln w="9525">
              <a:solidFill>
                <a:schemeClr val="tx1"/>
              </a:solidFill>
              <a:miter lim="800000"/>
              <a:headEnd/>
              <a:tailEnd/>
            </a:ln>
          </p:spPr>
          <p:txBody>
            <a:bodyPr wrap="none" anchor="ctr"/>
            <a:lstStyle/>
            <a:p>
              <a:endParaRPr lang="el-GR" altLang="el-GR">
                <a:latin typeface="Tahoma" pitchFamily="34" charset="0"/>
              </a:endParaRPr>
            </a:p>
          </p:txBody>
        </p:sp>
        <p:sp>
          <p:nvSpPr>
            <p:cNvPr id="12348" name="Rectangle 62"/>
            <p:cNvSpPr>
              <a:spLocks noChangeArrowheads="1"/>
            </p:cNvSpPr>
            <p:nvPr/>
          </p:nvSpPr>
          <p:spPr bwMode="auto">
            <a:xfrm>
              <a:off x="2154" y="2115"/>
              <a:ext cx="272" cy="136"/>
            </a:xfrm>
            <a:prstGeom prst="rect">
              <a:avLst/>
            </a:prstGeom>
            <a:solidFill>
              <a:schemeClr val="accent1"/>
            </a:solidFill>
            <a:ln w="9525">
              <a:solidFill>
                <a:schemeClr val="tx1"/>
              </a:solidFill>
              <a:miter lim="800000"/>
              <a:headEnd/>
              <a:tailEnd/>
            </a:ln>
          </p:spPr>
          <p:txBody>
            <a:bodyPr wrap="none" anchor="ctr"/>
            <a:lstStyle/>
            <a:p>
              <a:pPr algn="ctr"/>
              <a:r>
                <a:rPr lang="en-GB" altLang="el-GR" sz="1000">
                  <a:solidFill>
                    <a:schemeClr val="bg2"/>
                  </a:solidFill>
                  <a:latin typeface="Tahoma" pitchFamily="34" charset="0"/>
                </a:rPr>
                <a:t>CCD&amp;O/S</a:t>
              </a:r>
              <a:endParaRPr lang="en-US" altLang="el-GR" sz="1000">
                <a:solidFill>
                  <a:schemeClr val="bg2"/>
                </a:solidFill>
                <a:latin typeface="Tahoma" pitchFamily="34" charset="0"/>
              </a:endParaRPr>
            </a:p>
          </p:txBody>
        </p:sp>
      </p:grpSp>
      <p:grpSp>
        <p:nvGrpSpPr>
          <p:cNvPr id="9" name="Group 63"/>
          <p:cNvGrpSpPr>
            <a:grpSpLocks/>
          </p:cNvGrpSpPr>
          <p:nvPr/>
        </p:nvGrpSpPr>
        <p:grpSpPr bwMode="auto">
          <a:xfrm>
            <a:off x="2627313" y="4652963"/>
            <a:ext cx="431800" cy="431800"/>
            <a:chOff x="2109" y="2024"/>
            <a:chExt cx="363" cy="318"/>
          </a:xfrm>
        </p:grpSpPr>
        <p:sp>
          <p:nvSpPr>
            <p:cNvPr id="12345" name="AutoShape 64"/>
            <p:cNvSpPr>
              <a:spLocks noChangeArrowheads="1"/>
            </p:cNvSpPr>
            <p:nvPr/>
          </p:nvSpPr>
          <p:spPr bwMode="auto">
            <a:xfrm>
              <a:off x="2109" y="2024"/>
              <a:ext cx="363" cy="318"/>
            </a:xfrm>
            <a:prstGeom prst="bevel">
              <a:avLst>
                <a:gd name="adj" fmla="val 12500"/>
              </a:avLst>
            </a:prstGeom>
            <a:solidFill>
              <a:schemeClr val="bg2"/>
            </a:solidFill>
            <a:ln w="9525">
              <a:solidFill>
                <a:schemeClr val="tx1"/>
              </a:solidFill>
              <a:miter lim="800000"/>
              <a:headEnd/>
              <a:tailEnd/>
            </a:ln>
          </p:spPr>
          <p:txBody>
            <a:bodyPr wrap="none" anchor="ctr"/>
            <a:lstStyle/>
            <a:p>
              <a:endParaRPr lang="el-GR" altLang="el-GR">
                <a:latin typeface="Tahoma" pitchFamily="34" charset="0"/>
              </a:endParaRPr>
            </a:p>
          </p:txBody>
        </p:sp>
        <p:sp>
          <p:nvSpPr>
            <p:cNvPr id="12346" name="Rectangle 65"/>
            <p:cNvSpPr>
              <a:spLocks noChangeArrowheads="1"/>
            </p:cNvSpPr>
            <p:nvPr/>
          </p:nvSpPr>
          <p:spPr bwMode="auto">
            <a:xfrm>
              <a:off x="2154" y="2115"/>
              <a:ext cx="272" cy="136"/>
            </a:xfrm>
            <a:prstGeom prst="rect">
              <a:avLst/>
            </a:prstGeom>
            <a:solidFill>
              <a:schemeClr val="bg2"/>
            </a:solidFill>
            <a:ln w="9525">
              <a:solidFill>
                <a:schemeClr val="tx1"/>
              </a:solidFill>
              <a:miter lim="800000"/>
              <a:headEnd/>
              <a:tailEnd/>
            </a:ln>
          </p:spPr>
          <p:txBody>
            <a:bodyPr wrap="none" anchor="ctr"/>
            <a:lstStyle/>
            <a:p>
              <a:pPr algn="ctr"/>
              <a:r>
                <a:rPr lang="en-GB" altLang="el-GR" sz="900">
                  <a:latin typeface="Tahoma" pitchFamily="34" charset="0"/>
                </a:rPr>
                <a:t>Police</a:t>
              </a:r>
              <a:endParaRPr lang="en-US" altLang="el-GR" sz="900">
                <a:latin typeface="Tahoma" pitchFamily="34" charset="0"/>
              </a:endParaRPr>
            </a:p>
          </p:txBody>
        </p:sp>
      </p:grpSp>
      <p:grpSp>
        <p:nvGrpSpPr>
          <p:cNvPr id="10" name="Group 66"/>
          <p:cNvGrpSpPr>
            <a:grpSpLocks/>
          </p:cNvGrpSpPr>
          <p:nvPr/>
        </p:nvGrpSpPr>
        <p:grpSpPr bwMode="auto">
          <a:xfrm>
            <a:off x="4000500" y="4149725"/>
            <a:ext cx="503238" cy="431800"/>
            <a:chOff x="2109" y="2024"/>
            <a:chExt cx="363" cy="318"/>
          </a:xfrm>
        </p:grpSpPr>
        <p:sp>
          <p:nvSpPr>
            <p:cNvPr id="12343" name="AutoShape 67"/>
            <p:cNvSpPr>
              <a:spLocks noChangeArrowheads="1"/>
            </p:cNvSpPr>
            <p:nvPr/>
          </p:nvSpPr>
          <p:spPr bwMode="auto">
            <a:xfrm>
              <a:off x="2109" y="2024"/>
              <a:ext cx="363" cy="318"/>
            </a:xfrm>
            <a:prstGeom prst="bevel">
              <a:avLst>
                <a:gd name="adj" fmla="val 12500"/>
              </a:avLst>
            </a:prstGeom>
            <a:solidFill>
              <a:srgbClr val="FF0000"/>
            </a:solidFill>
            <a:ln w="9525">
              <a:solidFill>
                <a:schemeClr val="tx1"/>
              </a:solidFill>
              <a:miter lim="800000"/>
              <a:headEnd/>
              <a:tailEnd/>
            </a:ln>
          </p:spPr>
          <p:txBody>
            <a:bodyPr wrap="none" anchor="ctr"/>
            <a:lstStyle/>
            <a:p>
              <a:endParaRPr lang="el-GR" altLang="el-GR">
                <a:latin typeface="Tahoma" pitchFamily="34" charset="0"/>
              </a:endParaRPr>
            </a:p>
          </p:txBody>
        </p:sp>
        <p:sp>
          <p:nvSpPr>
            <p:cNvPr id="12344" name="Rectangle 68"/>
            <p:cNvSpPr>
              <a:spLocks noChangeArrowheads="1"/>
            </p:cNvSpPr>
            <p:nvPr/>
          </p:nvSpPr>
          <p:spPr bwMode="auto">
            <a:xfrm>
              <a:off x="2154" y="2115"/>
              <a:ext cx="272" cy="136"/>
            </a:xfrm>
            <a:prstGeom prst="rect">
              <a:avLst/>
            </a:prstGeom>
            <a:solidFill>
              <a:schemeClr val="accent1"/>
            </a:solidFill>
            <a:ln w="9525">
              <a:solidFill>
                <a:schemeClr val="tx1"/>
              </a:solidFill>
              <a:miter lim="800000"/>
              <a:headEnd/>
              <a:tailEnd/>
            </a:ln>
          </p:spPr>
          <p:txBody>
            <a:bodyPr wrap="none" anchor="ctr"/>
            <a:lstStyle/>
            <a:p>
              <a:pPr algn="ctr"/>
              <a:r>
                <a:rPr lang="en-GB" altLang="el-GR" sz="900">
                  <a:solidFill>
                    <a:schemeClr val="bg2"/>
                  </a:solidFill>
                  <a:latin typeface="Tahoma" pitchFamily="34" charset="0"/>
                </a:rPr>
                <a:t>Red Cross</a:t>
              </a:r>
              <a:endParaRPr lang="en-US" altLang="el-GR" sz="900">
                <a:solidFill>
                  <a:schemeClr val="bg2"/>
                </a:solidFill>
                <a:latin typeface="Tahoma" pitchFamily="34" charset="0"/>
              </a:endParaRPr>
            </a:p>
          </p:txBody>
        </p:sp>
      </p:grpSp>
      <p:sp>
        <p:nvSpPr>
          <p:cNvPr id="73797" name="AutoShape 69"/>
          <p:cNvSpPr>
            <a:spLocks noChangeArrowheads="1"/>
          </p:cNvSpPr>
          <p:nvPr/>
        </p:nvSpPr>
        <p:spPr bwMode="auto">
          <a:xfrm>
            <a:off x="1258888" y="4581525"/>
            <a:ext cx="503237" cy="1081088"/>
          </a:xfrm>
          <a:prstGeom prst="upDownArrow">
            <a:avLst>
              <a:gd name="adj1" fmla="val 50000"/>
              <a:gd name="adj2" fmla="val 42965"/>
            </a:avLst>
          </a:prstGeom>
          <a:solidFill>
            <a:schemeClr val="accent1"/>
          </a:solidFill>
          <a:ln w="9525">
            <a:solidFill>
              <a:schemeClr val="tx1"/>
            </a:solidFill>
            <a:miter lim="800000"/>
            <a:headEnd/>
            <a:tailEnd/>
          </a:ln>
          <a:effectLst/>
        </p:spPr>
        <p:txBody>
          <a:bodyPr vert="vert270" wrap="none" anchor="ctr"/>
          <a:lstStyle/>
          <a:p>
            <a:pPr>
              <a:defRPr/>
            </a:pPr>
            <a:r>
              <a:rPr lang="en-GB" sz="1600" dirty="0" err="1">
                <a:solidFill>
                  <a:schemeClr val="bg1"/>
                </a:solidFill>
                <a:latin typeface="Tahoma" pitchFamily="34" charset="0"/>
                <a:cs typeface="+mn-cs"/>
              </a:rPr>
              <a:t>Entr</a:t>
            </a:r>
            <a:r>
              <a:rPr lang="en-GB" sz="1600" dirty="0">
                <a:solidFill>
                  <a:schemeClr val="bg1"/>
                </a:solidFill>
                <a:latin typeface="Tahoma" pitchFamily="34" charset="0"/>
                <a:cs typeface="+mn-cs"/>
              </a:rPr>
              <a:t>./Exit</a:t>
            </a:r>
            <a:endParaRPr lang="en-US" sz="1600" dirty="0">
              <a:solidFill>
                <a:schemeClr val="bg1"/>
              </a:solidFill>
              <a:latin typeface="Tahoma" pitchFamily="34" charset="0"/>
              <a:cs typeface="+mn-cs"/>
            </a:endParaRPr>
          </a:p>
        </p:txBody>
      </p:sp>
      <p:pic>
        <p:nvPicPr>
          <p:cNvPr id="12314" name="Picture 21"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2840038" y="350043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5"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2840038" y="378618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6" name="Picture 36"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2840038" y="3179763"/>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7"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2411413" y="4076700"/>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8"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2840038" y="407193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9" name="Picture 21"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4857750" y="3533775"/>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0"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4857750" y="3822700"/>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1" name="Picture 36"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4857750" y="3217863"/>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2" name="Picture 21"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5286375" y="353218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3"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5286375" y="381793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4" name="Picture 36"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5286375" y="3211513"/>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5"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4875213" y="4108450"/>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6"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5303838" y="410368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7" name="Picture 21"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5715000" y="3533775"/>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8"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5715000" y="3822700"/>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9" name="Picture 36"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5715000" y="3217863"/>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0" name="Picture 21"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6143625" y="353218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1"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6143625" y="381793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2" name="Picture 36"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6143625" y="3211513"/>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3"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5732463" y="4108450"/>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4"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6161088" y="410368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5"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4857750" y="4394200"/>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6"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5286375" y="438943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7"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5715000" y="4394200"/>
            <a:ext cx="3746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8"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6143625" y="438943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9" name="Picture 21"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1965325" y="350043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40"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1965325" y="378618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41" name="Picture 36"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1965325" y="3179763"/>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42" name="Picture 22" descr="ANd9GcQ6qC0toV_1ToTLJFrzNeiFexrdkALi-fwGNrCiLtgrhI6fkoJSm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6585" b="17073"/>
          <a:stretch>
            <a:fillRect/>
          </a:stretch>
        </p:blipFill>
        <p:spPr bwMode="auto">
          <a:xfrm>
            <a:off x="1982788" y="4071938"/>
            <a:ext cx="3746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Picture 7" descr="E:\SyriansKokkinotrimithia\IMG_20141014_161806.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a:xfrm>
            <a:off x="6143625" y="5075238"/>
            <a:ext cx="3000375" cy="1782762"/>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2" descr="E:\SyriansKokkinotrimithia\IMG_20141014_161903.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24400" y="-44676"/>
            <a:ext cx="4412796" cy="2647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 name="Picture 8" descr="E:\SyriansKokkinotrimithia\IMG_20141014_163119.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5278038"/>
            <a:ext cx="2633270" cy="157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 name="Picture 9" descr="E:\SyriansKokkinotrimithia\IMG_20141014_163132.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5875" y="-44676"/>
            <a:ext cx="4392460" cy="263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6637966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8"/>
            <a:ext cx="8991600" cy="2677656"/>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ΕΙΔΙΚΟ ΕΘΝΙΚΟ ΣΧΕΔΙΟ «ΠΟΛΥΒΙΟΣ»</a:t>
            </a:r>
          </a:p>
          <a:p>
            <a:endParaRPr lang="el-GR" sz="2400" b="1" u="sng" dirty="0" smtClean="0">
              <a:latin typeface="Arial" pitchFamily="34" charset="0"/>
              <a:cs typeface="Arial" pitchFamily="34" charset="0"/>
            </a:endParaRPr>
          </a:p>
          <a:p>
            <a:pPr algn="just"/>
            <a:r>
              <a:rPr lang="el-GR" sz="2400" dirty="0" smtClean="0">
                <a:latin typeface="Arial" pitchFamily="34" charset="0"/>
                <a:cs typeface="Arial" pitchFamily="34" charset="0"/>
              </a:rPr>
              <a:t>Η εκδήλωση φυσικών ή/και ανθρωπογενών καταστροφών στην επικράτεια της Κυπριακής Δημοκρατίας, οι οποίες δυνατό να προκαλέσουν κινδύνους για τον τοπικό πληθυσμό, κατέστησαν αναγκαία την εκπόνηση σχεδίου για την εκκένωση κατοικημένων περιοχών, το οποίο φέρει την </a:t>
            </a:r>
            <a:r>
              <a:rPr lang="el-GR" sz="2400" dirty="0" err="1" smtClean="0">
                <a:latin typeface="Arial" pitchFamily="34" charset="0"/>
                <a:cs typeface="Arial" pitchFamily="34" charset="0"/>
              </a:rPr>
              <a:t>κωδική</a:t>
            </a:r>
            <a:r>
              <a:rPr lang="el-GR" sz="2400" dirty="0" smtClean="0">
                <a:latin typeface="Arial" pitchFamily="34" charset="0"/>
                <a:cs typeface="Arial" pitchFamily="34" charset="0"/>
              </a:rPr>
              <a:t> ονομασία «ΠΟΛΥΒΙΟΣ».</a:t>
            </a:r>
            <a:endParaRPr lang="el-GR" sz="2400" b="1" u="sng" dirty="0" smtClean="0">
              <a:latin typeface="Arial" pitchFamily="34" charset="0"/>
              <a:cs typeface="Arial" pitchFamily="34" charset="0"/>
            </a:endParaRPr>
          </a:p>
        </p:txBody>
      </p:sp>
      <p:sp>
        <p:nvSpPr>
          <p:cNvPr id="8" name="Title 1"/>
          <p:cNvSpPr txBox="1">
            <a:spLocks/>
          </p:cNvSpPr>
          <p:nvPr/>
        </p:nvSpPr>
        <p:spPr>
          <a:xfrm>
            <a:off x="5638800" y="2438400"/>
            <a:ext cx="3429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Β.Ε.Σ. «ΖΗΝΩΝ»</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200"/>
            <a:ext cx="9155785" cy="6934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201"/>
            <a:ext cx="3810000" cy="2609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1" y="-76202"/>
            <a:ext cx="3483428" cy="2609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67000" y="4245428"/>
            <a:ext cx="3953568" cy="2621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txBox="1">
            <a:spLocks/>
          </p:cNvSpPr>
          <p:nvPr/>
        </p:nvSpPr>
        <p:spPr>
          <a:xfrm>
            <a:off x="3733800" y="3210879"/>
            <a:ext cx="2232248" cy="360040"/>
          </a:xfrm>
          <a:prstGeom prst="rect">
            <a:avLst/>
          </a:prstGeom>
          <a:solidFill>
            <a:srgbClr val="00B050"/>
          </a:solidFill>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l-GR" sz="2000" b="1" dirty="0" smtClean="0">
                <a:latin typeface="Arial" pitchFamily="34" charset="0"/>
                <a:cs typeface="Arial" pitchFamily="34" charset="0"/>
              </a:rPr>
              <a:t>«ΠΟΛΥΒΙΟΣ»</a:t>
            </a:r>
            <a:endParaRPr lang="el-GR" sz="2000" b="1" dirty="0">
              <a:latin typeface="Arial" pitchFamily="34" charset="0"/>
              <a:cs typeface="Arial" pitchFamily="34" charset="0"/>
            </a:endParaRPr>
          </a:p>
        </p:txBody>
      </p:sp>
      <p:sp>
        <p:nvSpPr>
          <p:cNvPr id="7" name="TextBox 6"/>
          <p:cNvSpPr txBox="1"/>
          <p:nvPr/>
        </p:nvSpPr>
        <p:spPr>
          <a:xfrm>
            <a:off x="1600200" y="152400"/>
            <a:ext cx="6324600" cy="369332"/>
          </a:xfrm>
          <a:prstGeom prst="rect">
            <a:avLst/>
          </a:prstGeom>
          <a:solidFill>
            <a:srgbClr val="FFFF00"/>
          </a:solidFill>
        </p:spPr>
        <p:txBody>
          <a:bodyPr wrap="square" rtlCol="0">
            <a:spAutoFit/>
          </a:bodyPr>
          <a:lstStyle/>
          <a:p>
            <a:r>
              <a:rPr lang="el-GR" b="1" dirty="0">
                <a:latin typeface="Arial" pitchFamily="34" charset="0"/>
                <a:cs typeface="Arial" pitchFamily="34" charset="0"/>
              </a:rPr>
              <a:t>Οργάνωση του Κέντρου Συντονισμού της Επιχείρησης</a:t>
            </a:r>
          </a:p>
        </p:txBody>
      </p:sp>
      <p:sp>
        <p:nvSpPr>
          <p:cNvPr id="10" name="TextBox 9"/>
          <p:cNvSpPr txBox="1"/>
          <p:nvPr/>
        </p:nvSpPr>
        <p:spPr>
          <a:xfrm>
            <a:off x="1676400" y="2691434"/>
            <a:ext cx="2819400" cy="400110"/>
          </a:xfrm>
          <a:prstGeom prst="rect">
            <a:avLst/>
          </a:prstGeom>
          <a:solidFill>
            <a:srgbClr val="FFFF00"/>
          </a:solidFill>
        </p:spPr>
        <p:txBody>
          <a:bodyPr wrap="square" rtlCol="0">
            <a:spAutoFit/>
          </a:bodyPr>
          <a:lstStyle/>
          <a:p>
            <a:r>
              <a:rPr lang="el-GR" sz="2000" b="1" dirty="0" smtClean="0">
                <a:latin typeface="Arial" pitchFamily="34" charset="0"/>
                <a:cs typeface="Arial" pitchFamily="34" charset="0"/>
              </a:rPr>
              <a:t>Εκκένωση Κατοίκων</a:t>
            </a:r>
            <a:endParaRPr lang="el-GR" sz="2000" b="1" dirty="0">
              <a:latin typeface="Arial" pitchFamily="34" charset="0"/>
              <a:cs typeface="Arial" pitchFamily="34" charset="0"/>
            </a:endParaRPr>
          </a:p>
        </p:txBody>
      </p:sp>
      <p:sp>
        <p:nvSpPr>
          <p:cNvPr id="11" name="TextBox 10"/>
          <p:cNvSpPr txBox="1"/>
          <p:nvPr/>
        </p:nvSpPr>
        <p:spPr>
          <a:xfrm>
            <a:off x="1524000" y="6000690"/>
            <a:ext cx="6368144" cy="400110"/>
          </a:xfrm>
          <a:prstGeom prst="rect">
            <a:avLst/>
          </a:prstGeom>
          <a:solidFill>
            <a:srgbClr val="FFFF00"/>
          </a:solidFill>
        </p:spPr>
        <p:txBody>
          <a:bodyPr wrap="square" rtlCol="0">
            <a:spAutoFit/>
          </a:bodyPr>
          <a:lstStyle/>
          <a:p>
            <a:r>
              <a:rPr lang="el-GR" sz="2000" b="1" dirty="0">
                <a:latin typeface="Arial" pitchFamily="34" charset="0"/>
                <a:cs typeface="Arial" pitchFamily="34" charset="0"/>
              </a:rPr>
              <a:t>Οργάνωση καταυλισμών και διαχείριση </a:t>
            </a:r>
            <a:r>
              <a:rPr lang="el-GR" sz="2000" b="1" dirty="0" smtClean="0">
                <a:latin typeface="Arial" pitchFamily="34" charset="0"/>
                <a:cs typeface="Arial" pitchFamily="34" charset="0"/>
              </a:rPr>
              <a:t>άστεγων</a:t>
            </a:r>
            <a:endParaRPr lang="el-GR" sz="2000" b="1" dirty="0">
              <a:latin typeface="Arial" pitchFamily="34" charset="0"/>
              <a:cs typeface="Arial" pitchFamily="34" charset="0"/>
            </a:endParaRPr>
          </a:p>
        </p:txBody>
      </p:sp>
      <p:sp>
        <p:nvSpPr>
          <p:cNvPr id="12" name="TextBox 11"/>
          <p:cNvSpPr txBox="1"/>
          <p:nvPr/>
        </p:nvSpPr>
        <p:spPr>
          <a:xfrm>
            <a:off x="4762500" y="3714690"/>
            <a:ext cx="2775856" cy="400110"/>
          </a:xfrm>
          <a:prstGeom prst="rect">
            <a:avLst/>
          </a:prstGeom>
          <a:solidFill>
            <a:srgbClr val="FFFF00"/>
          </a:solidFill>
        </p:spPr>
        <p:txBody>
          <a:bodyPr wrap="square" rtlCol="0">
            <a:spAutoFit/>
          </a:bodyPr>
          <a:lstStyle/>
          <a:p>
            <a:r>
              <a:rPr lang="el-GR" sz="2000" b="1" dirty="0">
                <a:latin typeface="Arial" pitchFamily="34" charset="0"/>
                <a:cs typeface="Arial" pitchFamily="34" charset="0"/>
              </a:rPr>
              <a:t>Π</a:t>
            </a:r>
            <a:r>
              <a:rPr lang="el-GR" sz="2000" b="1" dirty="0" smtClean="0">
                <a:latin typeface="Arial" pitchFamily="34" charset="0"/>
                <a:cs typeface="Arial" pitchFamily="34" charset="0"/>
              </a:rPr>
              <a:t>αροχή </a:t>
            </a:r>
            <a:r>
              <a:rPr lang="el-GR" sz="2000" b="1" dirty="0">
                <a:latin typeface="Arial" pitchFamily="34" charset="0"/>
                <a:cs typeface="Arial" pitchFamily="34" charset="0"/>
              </a:rPr>
              <a:t>Α΄ Βοηθειών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8"/>
            <a:ext cx="8991600" cy="3785652"/>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ΕΙΔΙΚΟ ΕΘΝΙΚΟ ΣΧΕΔΙΟ «ΠΡΟΜΗΘΕΑΣ»</a:t>
            </a:r>
          </a:p>
          <a:p>
            <a:pPr algn="ctr"/>
            <a:endParaRPr lang="el-GR" sz="2400" b="1" u="sng" dirty="0" smtClean="0">
              <a:solidFill>
                <a:srgbClr val="FF0000"/>
              </a:solidFill>
              <a:latin typeface="Arial" pitchFamily="34" charset="0"/>
              <a:cs typeface="Arial" pitchFamily="34" charset="0"/>
            </a:endParaRPr>
          </a:p>
          <a:p>
            <a:pPr algn="just"/>
            <a:r>
              <a:rPr lang="el-GR" sz="2400" dirty="0" smtClean="0">
                <a:latin typeface="Arial" pitchFamily="34" charset="0"/>
                <a:cs typeface="Arial" pitchFamily="34" charset="0"/>
              </a:rPr>
              <a:t>Η εκδήλωση ακραίων καιρικών φαινομένων, όπως θύελλες, ανεμοστρόβιλοι, έντονες βροχοπτώσεις, βαριές χιονοπτώσεις, καύσωνες κ.α., στο έδαφος της Κυπριακής Δημοκρατίας, οι οποίες δυνατό να προκαλέσουν κινδύνους για τη ζωή, την υγεία και την ευημερία του πληθυσμού, κατέστησαν αναγκαία την εκπόνηση ενός σχεδίου για την αντιμετώπισή τους, με την </a:t>
            </a:r>
            <a:r>
              <a:rPr lang="el-GR" sz="2400" dirty="0" err="1" smtClean="0">
                <a:latin typeface="Arial" pitchFamily="34" charset="0"/>
                <a:cs typeface="Arial" pitchFamily="34" charset="0"/>
              </a:rPr>
              <a:t>κωδική</a:t>
            </a:r>
            <a:r>
              <a:rPr lang="el-GR" sz="2400" dirty="0" smtClean="0">
                <a:latin typeface="Arial" pitchFamily="34" charset="0"/>
                <a:cs typeface="Arial" pitchFamily="34" charset="0"/>
              </a:rPr>
              <a:t> ονομασία «ΠΡΟΜΗΘΕΑΣ». </a:t>
            </a:r>
            <a:endParaRPr lang="en-US" sz="2400" dirty="0" smtClean="0">
              <a:latin typeface="Arial" pitchFamily="34" charset="0"/>
              <a:cs typeface="Arial" pitchFamily="34" charset="0"/>
            </a:endParaRPr>
          </a:p>
          <a:p>
            <a:endParaRPr lang="el-GR" sz="2400" b="1" u="sng" dirty="0" smtClean="0">
              <a:latin typeface="Arial" pitchFamily="34" charset="0"/>
              <a:cs typeface="Arial" pitchFamily="34" charset="0"/>
            </a:endParaRPr>
          </a:p>
        </p:txBody>
      </p:sp>
      <p:sp>
        <p:nvSpPr>
          <p:cNvPr id="8" name="Title 1"/>
          <p:cNvSpPr txBox="1">
            <a:spLocks/>
          </p:cNvSpPr>
          <p:nvPr/>
        </p:nvSpPr>
        <p:spPr>
          <a:xfrm>
            <a:off x="5638800" y="2438400"/>
            <a:ext cx="3429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Β.Ε.Σ. «ΖΗΝΩΝ»</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657" y="-76200"/>
            <a:ext cx="9116786" cy="693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57" y="-32658"/>
            <a:ext cx="3807643" cy="2852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246031"/>
            <a:ext cx="3840300" cy="2611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0055" y="-54429"/>
            <a:ext cx="4096732" cy="2873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81800" y="6096000"/>
            <a:ext cx="2243137"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914400" y="3190845"/>
            <a:ext cx="6368144" cy="400110"/>
          </a:xfrm>
          <a:prstGeom prst="rect">
            <a:avLst/>
          </a:prstGeom>
          <a:solidFill>
            <a:srgbClr val="FFFF00"/>
          </a:solidFill>
        </p:spPr>
        <p:txBody>
          <a:bodyPr wrap="square" rtlCol="0">
            <a:spAutoFit/>
          </a:bodyPr>
          <a:lstStyle/>
          <a:p>
            <a:r>
              <a:rPr lang="el-GR" sz="2000" b="1" dirty="0" smtClean="0">
                <a:latin typeface="Arial" pitchFamily="34" charset="0"/>
                <a:cs typeface="Arial" pitchFamily="34" charset="0"/>
              </a:rPr>
              <a:t>Υποστήριξη Αποκλεισμένων Κοινοτήτων</a:t>
            </a:r>
            <a:endParaRPr lang="el-GR" sz="2000" b="1" dirty="0">
              <a:latin typeface="Arial" pitchFamily="34" charset="0"/>
              <a:cs typeface="Arial" pitchFamily="34" charset="0"/>
            </a:endParaRPr>
          </a:p>
        </p:txBody>
      </p:sp>
      <p:sp>
        <p:nvSpPr>
          <p:cNvPr id="9" name="TextBox 8"/>
          <p:cNvSpPr txBox="1"/>
          <p:nvPr/>
        </p:nvSpPr>
        <p:spPr>
          <a:xfrm>
            <a:off x="32657" y="2421950"/>
            <a:ext cx="6368144" cy="400110"/>
          </a:xfrm>
          <a:prstGeom prst="rect">
            <a:avLst/>
          </a:prstGeom>
          <a:solidFill>
            <a:srgbClr val="FFFF00"/>
          </a:solidFill>
        </p:spPr>
        <p:txBody>
          <a:bodyPr wrap="square" rtlCol="0">
            <a:spAutoFit/>
          </a:bodyPr>
          <a:lstStyle/>
          <a:p>
            <a:r>
              <a:rPr lang="el-GR" sz="2000" b="1" dirty="0" smtClean="0">
                <a:latin typeface="Arial" pitchFamily="34" charset="0"/>
                <a:cs typeface="Arial" pitchFamily="34" charset="0"/>
              </a:rPr>
              <a:t>Συνδρομή Λοιπών Υπηρεσιών Ανταπόκρισης</a:t>
            </a:r>
            <a:endParaRPr lang="el-GR" sz="2000" b="1" dirty="0">
              <a:latin typeface="Arial" pitchFamily="34" charset="0"/>
              <a:cs typeface="Arial" pitchFamily="34" charset="0"/>
            </a:endParaRPr>
          </a:p>
        </p:txBody>
      </p:sp>
      <p:sp>
        <p:nvSpPr>
          <p:cNvPr id="10" name="TextBox 9"/>
          <p:cNvSpPr txBox="1"/>
          <p:nvPr/>
        </p:nvSpPr>
        <p:spPr>
          <a:xfrm>
            <a:off x="1535224" y="3962400"/>
            <a:ext cx="6368144" cy="400110"/>
          </a:xfrm>
          <a:prstGeom prst="rect">
            <a:avLst/>
          </a:prstGeom>
          <a:solidFill>
            <a:srgbClr val="FFFF00"/>
          </a:solidFill>
        </p:spPr>
        <p:txBody>
          <a:bodyPr wrap="square" rtlCol="0">
            <a:spAutoFit/>
          </a:bodyPr>
          <a:lstStyle/>
          <a:p>
            <a:r>
              <a:rPr lang="el-GR" sz="2000" b="1" dirty="0">
                <a:latin typeface="Arial" pitchFamily="34" charset="0"/>
                <a:cs typeface="Arial" pitchFamily="34" charset="0"/>
              </a:rPr>
              <a:t>Οργάνωση </a:t>
            </a:r>
            <a:r>
              <a:rPr lang="el-GR" sz="2000" b="1" dirty="0" smtClean="0">
                <a:latin typeface="Arial" pitchFamily="34" charset="0"/>
                <a:cs typeface="Arial" pitchFamily="34" charset="0"/>
              </a:rPr>
              <a:t>Καταυλισμών </a:t>
            </a:r>
            <a:r>
              <a:rPr lang="el-GR" sz="2000" b="1" dirty="0">
                <a:latin typeface="Arial" pitchFamily="34" charset="0"/>
                <a:cs typeface="Arial" pitchFamily="34" charset="0"/>
              </a:rPr>
              <a:t>και </a:t>
            </a:r>
            <a:r>
              <a:rPr lang="el-GR" sz="2000" b="1" dirty="0" smtClean="0">
                <a:latin typeface="Arial" pitchFamily="34" charset="0"/>
                <a:cs typeface="Arial" pitchFamily="34" charset="0"/>
              </a:rPr>
              <a:t>Διαχείριση </a:t>
            </a:r>
            <a:r>
              <a:rPr lang="el-GR" sz="2000" b="1" dirty="0">
                <a:latin typeface="Arial" pitchFamily="34" charset="0"/>
                <a:cs typeface="Arial" pitchFamily="34" charset="0"/>
              </a:rPr>
              <a:t>Ά</a:t>
            </a:r>
            <a:r>
              <a:rPr lang="el-GR" sz="2000" b="1" dirty="0" smtClean="0">
                <a:latin typeface="Arial" pitchFamily="34" charset="0"/>
                <a:cs typeface="Arial" pitchFamily="34" charset="0"/>
              </a:rPr>
              <a:t>στεγων</a:t>
            </a:r>
            <a:endParaRPr lang="el-GR"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8"/>
            <a:ext cx="8991600" cy="3785652"/>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ΕΙΔΙΚΟ ΕΘΝΙΚΟ ΣΧΕΔΙΟ «ΕΓΚΕΛΑΔΟΣ»</a:t>
            </a:r>
          </a:p>
          <a:p>
            <a:pPr algn="ctr"/>
            <a:endParaRPr lang="el-GR" sz="2400" b="1" u="sng" dirty="0" smtClean="0">
              <a:solidFill>
                <a:srgbClr val="FF0000"/>
              </a:solidFill>
              <a:latin typeface="Arial" pitchFamily="34" charset="0"/>
              <a:cs typeface="Arial" pitchFamily="34" charset="0"/>
            </a:endParaRPr>
          </a:p>
          <a:p>
            <a:pPr algn="just"/>
            <a:r>
              <a:rPr lang="el-GR" sz="2400" dirty="0" smtClean="0">
                <a:latin typeface="Arial" pitchFamily="34" charset="0"/>
                <a:cs typeface="Arial" pitchFamily="34" charset="0"/>
              </a:rPr>
              <a:t>Η θέση της Κύπρου στη σεισμογενή περιοχή της Ανατολικής Μεσογείου  και το ενδεχόμενο εκδήλωσης σεισμών, μικρής ή μεγάλης έντασης, στο έδαφος της Κυπριακής Δημοκρατίας, οι οποίοι δυνατό να προκαλέσουν κινδύνους για τη ζωή, την υγεία και την ευημερία του πληθυσμού, κατέστησαν αναγκαία την εκπόνηση ενός σχεδίου για την αντιμετώπισή τους, με την </a:t>
            </a:r>
            <a:r>
              <a:rPr lang="el-GR" sz="2400" dirty="0" err="1" smtClean="0">
                <a:latin typeface="Arial" pitchFamily="34" charset="0"/>
                <a:cs typeface="Arial" pitchFamily="34" charset="0"/>
              </a:rPr>
              <a:t>κωδική</a:t>
            </a:r>
            <a:r>
              <a:rPr lang="el-GR" sz="2400" dirty="0" smtClean="0">
                <a:latin typeface="Arial" pitchFamily="34" charset="0"/>
                <a:cs typeface="Arial" pitchFamily="34" charset="0"/>
              </a:rPr>
              <a:t> ονομασία «ΕΓΚΕΛΑΔΟΣ».</a:t>
            </a:r>
            <a:endParaRPr lang="en-US" sz="2400" dirty="0" smtClean="0">
              <a:latin typeface="Arial" pitchFamily="34" charset="0"/>
              <a:cs typeface="Arial" pitchFamily="34" charset="0"/>
            </a:endParaRPr>
          </a:p>
          <a:p>
            <a:pPr algn="just"/>
            <a:endParaRPr lang="el-GR" sz="2400" b="1" u="sng" dirty="0" smtClean="0">
              <a:latin typeface="Arial" pitchFamily="34" charset="0"/>
              <a:cs typeface="Arial" pitchFamily="34" charset="0"/>
            </a:endParaRPr>
          </a:p>
        </p:txBody>
      </p:sp>
      <p:sp>
        <p:nvSpPr>
          <p:cNvPr id="8" name="Title 1"/>
          <p:cNvSpPr txBox="1">
            <a:spLocks/>
          </p:cNvSpPr>
          <p:nvPr/>
        </p:nvSpPr>
        <p:spPr>
          <a:xfrm>
            <a:off x="5638800" y="2438400"/>
            <a:ext cx="3429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Β.Ε.Σ. «ΖΗΝΩΝ»</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contrast="-21000"/>
                    </a14:imgEffect>
                  </a14:imgLayer>
                </a14:imgProps>
              </a:ext>
              <a:ext uri="{28A0092B-C50C-407E-A947-70E740481C1C}">
                <a14:useLocalDpi xmlns:a14="http://schemas.microsoft.com/office/drawing/2010/main" xmlns="" val="0"/>
              </a:ext>
            </a:extLst>
          </a:blip>
          <a:srcRect/>
          <a:stretch>
            <a:fillRect/>
          </a:stretch>
        </p:blipFill>
        <p:spPr bwMode="auto">
          <a:xfrm>
            <a:off x="0" y="-76200"/>
            <a:ext cx="9144000" cy="693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600200" y="152400"/>
            <a:ext cx="6324600" cy="369332"/>
          </a:xfrm>
          <a:prstGeom prst="rect">
            <a:avLst/>
          </a:prstGeom>
          <a:solidFill>
            <a:srgbClr val="FFFF00"/>
          </a:solidFill>
        </p:spPr>
        <p:txBody>
          <a:bodyPr wrap="square" rtlCol="0">
            <a:spAutoFit/>
          </a:bodyPr>
          <a:lstStyle/>
          <a:p>
            <a:r>
              <a:rPr lang="el-GR" b="1" dirty="0">
                <a:latin typeface="Arial" pitchFamily="34" charset="0"/>
                <a:cs typeface="Arial" pitchFamily="34" charset="0"/>
              </a:rPr>
              <a:t>Οργάνωση του Κέντρου Συντονισμού της Επιχείρησης</a:t>
            </a:r>
          </a:p>
        </p:txBody>
      </p:sp>
      <p:sp>
        <p:nvSpPr>
          <p:cNvPr id="7" name="TextBox 6"/>
          <p:cNvSpPr txBox="1"/>
          <p:nvPr/>
        </p:nvSpPr>
        <p:spPr>
          <a:xfrm>
            <a:off x="3140528" y="2819400"/>
            <a:ext cx="2862943" cy="369332"/>
          </a:xfrm>
          <a:prstGeom prst="rect">
            <a:avLst/>
          </a:prstGeom>
          <a:solidFill>
            <a:srgbClr val="FFFF00"/>
          </a:solidFill>
        </p:spPr>
        <p:txBody>
          <a:bodyPr wrap="square" rtlCol="0">
            <a:spAutoFit/>
          </a:bodyPr>
          <a:lstStyle/>
          <a:p>
            <a:r>
              <a:rPr lang="el-GR" b="1" dirty="0" smtClean="0">
                <a:latin typeface="Arial" pitchFamily="34" charset="0"/>
                <a:cs typeface="Arial" pitchFamily="34" charset="0"/>
              </a:rPr>
              <a:t>Ανεύρεση Επιζώντων</a:t>
            </a:r>
            <a:endParaRPr lang="el-GR" b="1" dirty="0">
              <a:latin typeface="Arial" pitchFamily="34" charset="0"/>
              <a:cs typeface="Arial" pitchFamily="34" charset="0"/>
            </a:endParaRPr>
          </a:p>
        </p:txBody>
      </p:sp>
      <p:sp>
        <p:nvSpPr>
          <p:cNvPr id="8" name="TextBox 7"/>
          <p:cNvSpPr txBox="1"/>
          <p:nvPr/>
        </p:nvSpPr>
        <p:spPr>
          <a:xfrm>
            <a:off x="1676400" y="3303934"/>
            <a:ext cx="2819400" cy="400110"/>
          </a:xfrm>
          <a:prstGeom prst="rect">
            <a:avLst/>
          </a:prstGeom>
          <a:solidFill>
            <a:srgbClr val="FFFF00"/>
          </a:solidFill>
        </p:spPr>
        <p:txBody>
          <a:bodyPr wrap="square" rtlCol="0">
            <a:spAutoFit/>
          </a:bodyPr>
          <a:lstStyle/>
          <a:p>
            <a:r>
              <a:rPr lang="el-GR" sz="2000" b="1" dirty="0">
                <a:latin typeface="Arial" pitchFamily="34" charset="0"/>
                <a:cs typeface="Arial" pitchFamily="34" charset="0"/>
              </a:rPr>
              <a:t>Διαχείριση Νεκρών </a:t>
            </a:r>
          </a:p>
        </p:txBody>
      </p:sp>
      <p:sp>
        <p:nvSpPr>
          <p:cNvPr id="9" name="TextBox 8"/>
          <p:cNvSpPr txBox="1"/>
          <p:nvPr/>
        </p:nvSpPr>
        <p:spPr>
          <a:xfrm>
            <a:off x="1524000" y="6000690"/>
            <a:ext cx="6368144" cy="400110"/>
          </a:xfrm>
          <a:prstGeom prst="rect">
            <a:avLst/>
          </a:prstGeom>
          <a:solidFill>
            <a:srgbClr val="FFFF00"/>
          </a:solidFill>
        </p:spPr>
        <p:txBody>
          <a:bodyPr wrap="square" rtlCol="0">
            <a:spAutoFit/>
          </a:bodyPr>
          <a:lstStyle/>
          <a:p>
            <a:r>
              <a:rPr lang="el-GR" sz="2000" b="1" dirty="0">
                <a:latin typeface="Arial" pitchFamily="34" charset="0"/>
                <a:cs typeface="Arial" pitchFamily="34" charset="0"/>
              </a:rPr>
              <a:t>Οργάνωση καταυλισμών και διαχείριση </a:t>
            </a:r>
            <a:r>
              <a:rPr lang="el-GR" sz="2000" b="1" dirty="0" smtClean="0">
                <a:latin typeface="Arial" pitchFamily="34" charset="0"/>
                <a:cs typeface="Arial" pitchFamily="34" charset="0"/>
              </a:rPr>
              <a:t>άστεγων</a:t>
            </a:r>
            <a:endParaRPr lang="el-GR" sz="2000" b="1" dirty="0">
              <a:latin typeface="Arial" pitchFamily="34" charset="0"/>
              <a:cs typeface="Arial" pitchFamily="34" charset="0"/>
            </a:endParaRPr>
          </a:p>
        </p:txBody>
      </p:sp>
      <p:sp>
        <p:nvSpPr>
          <p:cNvPr id="10" name="TextBox 9"/>
          <p:cNvSpPr txBox="1"/>
          <p:nvPr/>
        </p:nvSpPr>
        <p:spPr>
          <a:xfrm>
            <a:off x="4762500" y="3276600"/>
            <a:ext cx="2775856" cy="400110"/>
          </a:xfrm>
          <a:prstGeom prst="rect">
            <a:avLst/>
          </a:prstGeom>
          <a:solidFill>
            <a:srgbClr val="FFFF00"/>
          </a:solidFill>
        </p:spPr>
        <p:txBody>
          <a:bodyPr wrap="square" rtlCol="0">
            <a:spAutoFit/>
          </a:bodyPr>
          <a:lstStyle/>
          <a:p>
            <a:r>
              <a:rPr lang="el-GR" sz="2000" b="1" dirty="0">
                <a:latin typeface="Arial" pitchFamily="34" charset="0"/>
                <a:cs typeface="Arial" pitchFamily="34" charset="0"/>
              </a:rPr>
              <a:t>Π</a:t>
            </a:r>
            <a:r>
              <a:rPr lang="el-GR" sz="2000" b="1" dirty="0" smtClean="0">
                <a:latin typeface="Arial" pitchFamily="34" charset="0"/>
                <a:cs typeface="Arial" pitchFamily="34" charset="0"/>
              </a:rPr>
              <a:t>αροχή </a:t>
            </a:r>
            <a:r>
              <a:rPr lang="el-GR" sz="2000" b="1" dirty="0">
                <a:latin typeface="Arial" pitchFamily="34" charset="0"/>
                <a:cs typeface="Arial" pitchFamily="34" charset="0"/>
              </a:rPr>
              <a:t>Α΄ Βοηθειών </a:t>
            </a:r>
          </a:p>
        </p:txBody>
      </p:sp>
      <p:sp>
        <p:nvSpPr>
          <p:cNvPr id="11" name="Title 1"/>
          <p:cNvSpPr>
            <a:spLocks noGrp="1"/>
          </p:cNvSpPr>
          <p:nvPr>
            <p:ph type="ctrTitle"/>
          </p:nvPr>
        </p:nvSpPr>
        <p:spPr>
          <a:xfrm rot="16200000">
            <a:off x="-855737" y="3073193"/>
            <a:ext cx="2223914" cy="360040"/>
          </a:xfrm>
          <a:solidFill>
            <a:srgbClr val="00B050"/>
          </a:solidFill>
        </p:spPr>
        <p:txBody>
          <a:bodyPr>
            <a:normAutofit fontScale="90000"/>
          </a:bodyPr>
          <a:lstStyle/>
          <a:p>
            <a:pPr algn="ctr"/>
            <a:r>
              <a:rPr lang="el-GR" sz="2000" b="1" dirty="0" smtClean="0">
                <a:solidFill>
                  <a:schemeClr val="tx1"/>
                </a:solidFill>
                <a:latin typeface="Arial" pitchFamily="34" charset="0"/>
                <a:cs typeface="Arial" pitchFamily="34" charset="0"/>
              </a:rPr>
              <a:t>«ΕΓΚΕΛΑΔΟΣ»</a:t>
            </a:r>
            <a:endParaRPr lang="el-GR" sz="20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8"/>
            <a:ext cx="8991600" cy="4154984"/>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ΕΙΔΙΚΟ ΕΘΝΙΚΟ ΣΧΕΔΙΟ «ΔΗΜΟΝΙΚΟΣ»</a:t>
            </a:r>
          </a:p>
          <a:p>
            <a:pPr algn="ctr"/>
            <a:endParaRPr lang="el-GR" sz="2400" b="1" u="sng" dirty="0" smtClean="0">
              <a:solidFill>
                <a:srgbClr val="FF0000"/>
              </a:solidFill>
              <a:latin typeface="Arial" pitchFamily="34" charset="0"/>
              <a:cs typeface="Arial" pitchFamily="34" charset="0"/>
            </a:endParaRPr>
          </a:p>
          <a:p>
            <a:pPr algn="just"/>
            <a:r>
              <a:rPr lang="el-GR" sz="2400" dirty="0" smtClean="0"/>
              <a:t> </a:t>
            </a:r>
            <a:r>
              <a:rPr lang="el-GR" sz="2400" dirty="0" smtClean="0">
                <a:latin typeface="Arial" pitchFamily="34" charset="0"/>
                <a:cs typeface="Arial" pitchFamily="34" charset="0"/>
              </a:rPr>
              <a:t>Η ανάπτυξη στο έδαφος της Κυπριακής Δημοκρατίας εγκαταστάσεων, οι οποίες δυνατό να προκαλέσουν εκτεταμένο ή μη, μεμονωμένο ή/και γενικευμένο, μεγάλης ή μικρής έκτασης ή διάρκειας, τεχνολογικό ατύχημα, με καταστροφικές για τον τόπο, τον τοπικό πληθυσμό και το περιβάλλον συνέπειες, κατέστησαν αναγκαία την εκπόνηση ενός σχεδίου για την αντιμετώπιση αυτής της ενδεχόμενης δυσμενούς κατάστασης, με την </a:t>
            </a:r>
            <a:r>
              <a:rPr lang="el-GR" sz="2400" dirty="0" err="1" smtClean="0">
                <a:latin typeface="Arial" pitchFamily="34" charset="0"/>
                <a:cs typeface="Arial" pitchFamily="34" charset="0"/>
              </a:rPr>
              <a:t>κωδική</a:t>
            </a:r>
            <a:r>
              <a:rPr lang="el-GR" sz="2400" dirty="0" smtClean="0">
                <a:latin typeface="Arial" pitchFamily="34" charset="0"/>
                <a:cs typeface="Arial" pitchFamily="34" charset="0"/>
              </a:rPr>
              <a:t> ονομασία «ΔΗΜΟΝΙΚΟΣ».</a:t>
            </a:r>
            <a:endParaRPr lang="en-US" sz="2400" dirty="0" smtClean="0">
              <a:latin typeface="Arial" pitchFamily="34" charset="0"/>
              <a:cs typeface="Arial" pitchFamily="34" charset="0"/>
            </a:endParaRPr>
          </a:p>
          <a:p>
            <a:pPr algn="just"/>
            <a:endParaRPr lang="el-GR" sz="2400" b="1" u="sng" dirty="0" smtClean="0">
              <a:latin typeface="Arial" pitchFamily="34" charset="0"/>
              <a:cs typeface="Arial" pitchFamily="34" charset="0"/>
            </a:endParaRPr>
          </a:p>
        </p:txBody>
      </p:sp>
      <p:sp>
        <p:nvSpPr>
          <p:cNvPr id="8" name="Title 1"/>
          <p:cNvSpPr txBox="1">
            <a:spLocks/>
          </p:cNvSpPr>
          <p:nvPr/>
        </p:nvSpPr>
        <p:spPr>
          <a:xfrm>
            <a:off x="5638800" y="2438400"/>
            <a:ext cx="3429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Β.Ε.Σ. «ΖΗΝΩΝ»</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8"/>
            <a:ext cx="8991600" cy="4154984"/>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ΕΙΔΙΚΟ ΕΘΝΙΚΟ ΣΧΕΔΙΟ «ΔΗΜΟΝΙΚΟΣ»</a:t>
            </a:r>
          </a:p>
          <a:p>
            <a:pPr algn="ctr"/>
            <a:endParaRPr lang="el-GR" sz="2400" b="1" u="sng" dirty="0" smtClean="0">
              <a:solidFill>
                <a:srgbClr val="FF0000"/>
              </a:solidFill>
              <a:latin typeface="Arial" pitchFamily="34" charset="0"/>
              <a:cs typeface="Arial" pitchFamily="34" charset="0"/>
            </a:endParaRPr>
          </a:p>
          <a:p>
            <a:pPr algn="just"/>
            <a:r>
              <a:rPr lang="el-GR" sz="2400" dirty="0" smtClean="0"/>
              <a:t> </a:t>
            </a:r>
            <a:r>
              <a:rPr lang="el-GR" sz="2400" dirty="0" smtClean="0">
                <a:latin typeface="Arial" pitchFamily="34" charset="0"/>
                <a:cs typeface="Arial" pitchFamily="34" charset="0"/>
              </a:rPr>
              <a:t>Το σχέδιο επεξεργάζεται τις διαδικασίες αντιμετώπισης μεγάλης κλίμακας ατυχήματος τύπου «SEVESO», εκτός του χώρου μιας (ή/και περισσοτέρων)  εγκατάστασης, η οποία θα επηρεαστεί, ή/και μεγάλης κλίμακας ρύπανση της ατμόσφαιρας ή του εδάφους με τοξικά αέρια ή άλλα υλικά, συνεπεία ενός τεχνολογικού ατυχήματος, σε εγκαταστάσεις τύπου «SEVESO», οι οποίες δεν περιλαμβάνονται στις αντίστοιχες ανώτερου κατωφλίου.</a:t>
            </a:r>
            <a:endParaRPr lang="en-US" sz="2400" dirty="0" smtClean="0">
              <a:latin typeface="Arial" pitchFamily="34" charset="0"/>
              <a:cs typeface="Arial" pitchFamily="34" charset="0"/>
            </a:endParaRPr>
          </a:p>
          <a:p>
            <a:pPr algn="just"/>
            <a:endParaRPr lang="el-GR" sz="2400" b="1" u="sng" dirty="0" smtClean="0">
              <a:latin typeface="Arial" pitchFamily="34" charset="0"/>
              <a:cs typeface="Arial" pitchFamily="34" charset="0"/>
            </a:endParaRPr>
          </a:p>
        </p:txBody>
      </p:sp>
      <p:sp>
        <p:nvSpPr>
          <p:cNvPr id="8" name="Title 1"/>
          <p:cNvSpPr txBox="1">
            <a:spLocks/>
          </p:cNvSpPr>
          <p:nvPr/>
        </p:nvSpPr>
        <p:spPr>
          <a:xfrm>
            <a:off x="5638800" y="2438400"/>
            <a:ext cx="3429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Β.Ε.Σ. «ΖΗΝΩΝ»</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7" name="TextBox 6"/>
          <p:cNvSpPr txBox="1"/>
          <p:nvPr/>
        </p:nvSpPr>
        <p:spPr>
          <a:xfrm>
            <a:off x="609600" y="3494544"/>
            <a:ext cx="8077200" cy="2677656"/>
          </a:xfrm>
          <a:prstGeom prst="rect">
            <a:avLst/>
          </a:prstGeom>
          <a:noFill/>
        </p:spPr>
        <p:txBody>
          <a:bodyPr wrap="square" rtlCol="0">
            <a:spAutoFit/>
          </a:bodyPr>
          <a:lstStyle/>
          <a:p>
            <a:pPr algn="ctr"/>
            <a:r>
              <a:rPr lang="el-GR" sz="2400" b="1" u="sng" dirty="0" smtClean="0">
                <a:latin typeface="Arial" pitchFamily="34" charset="0"/>
                <a:cs typeface="Arial" pitchFamily="34" charset="0"/>
              </a:rPr>
              <a:t>ΠΕΡΙ ΠΟΛΙΤΙΚΗΣ ΑΜΥΝΑΣ ΝΟΜΟΘΕΣΙΑ</a:t>
            </a:r>
          </a:p>
          <a:p>
            <a:pPr algn="just"/>
            <a:endParaRPr lang="el-GR" sz="2400" b="1" u="sng" dirty="0" smtClean="0">
              <a:latin typeface="Arial" pitchFamily="34" charset="0"/>
              <a:cs typeface="Arial" pitchFamily="34" charset="0"/>
            </a:endParaRPr>
          </a:p>
          <a:p>
            <a:pPr algn="just"/>
            <a:r>
              <a:rPr lang="el-GR" sz="2400" dirty="0" smtClean="0">
                <a:latin typeface="Arial" pitchFamily="34" charset="0"/>
                <a:cs typeface="Arial" pitchFamily="34" charset="0"/>
              </a:rPr>
              <a:t>Κατάσταση </a:t>
            </a:r>
            <a:r>
              <a:rPr lang="el-GR" sz="2400" b="1" dirty="0" smtClean="0">
                <a:solidFill>
                  <a:srgbClr val="FF0000"/>
                </a:solidFill>
                <a:latin typeface="Arial" pitchFamily="34" charset="0"/>
                <a:cs typeface="Arial" pitchFamily="34" charset="0"/>
              </a:rPr>
              <a:t>πολιτικής άμυνας </a:t>
            </a:r>
            <a:r>
              <a:rPr lang="el-GR" sz="2400" dirty="0" smtClean="0">
                <a:latin typeface="Arial" pitchFamily="34" charset="0"/>
                <a:cs typeface="Arial" pitchFamily="34" charset="0"/>
              </a:rPr>
              <a:t>κηρύσσεται</a:t>
            </a:r>
            <a:r>
              <a:rPr lang="el-GR" sz="2400" dirty="0">
                <a:latin typeface="Arial" pitchFamily="34" charset="0"/>
                <a:cs typeface="Arial" pitchFamily="34" charset="0"/>
              </a:rPr>
              <a:t>, για την </a:t>
            </a:r>
            <a:r>
              <a:rPr lang="el-GR" sz="2400" dirty="0" smtClean="0">
                <a:latin typeface="Arial" pitchFamily="34" charset="0"/>
                <a:cs typeface="Arial" pitchFamily="34" charset="0"/>
              </a:rPr>
              <a:t>αντιμετώπιση: </a:t>
            </a:r>
            <a:endParaRPr lang="el-GR" sz="2400" dirty="0">
              <a:latin typeface="Arial" pitchFamily="34" charset="0"/>
              <a:cs typeface="Arial" pitchFamily="34" charset="0"/>
            </a:endParaRPr>
          </a:p>
          <a:p>
            <a:pPr algn="just"/>
            <a:r>
              <a:rPr lang="el-GR" sz="2400" dirty="0" smtClean="0">
                <a:latin typeface="Arial" pitchFamily="34" charset="0"/>
                <a:cs typeface="Arial" pitchFamily="34" charset="0"/>
              </a:rPr>
              <a:t>εχθρικής επίθεσης που </a:t>
            </a:r>
            <a:r>
              <a:rPr lang="el-GR" sz="2400" b="1" dirty="0" smtClean="0">
                <a:latin typeface="Arial" pitchFamily="34" charset="0"/>
                <a:cs typeface="Arial" pitchFamily="34" charset="0"/>
              </a:rPr>
              <a:t>δεν απολήγει σε πραγματική σύρραξη</a:t>
            </a:r>
            <a:r>
              <a:rPr lang="el-GR" sz="2400" dirty="0" smtClean="0">
                <a:latin typeface="Arial" pitchFamily="34" charset="0"/>
                <a:cs typeface="Arial" pitchFamily="34" charset="0"/>
              </a:rPr>
              <a:t> και </a:t>
            </a:r>
          </a:p>
          <a:p>
            <a:pPr algn="just"/>
            <a:r>
              <a:rPr lang="el-GR" sz="2400" dirty="0" smtClean="0">
                <a:latin typeface="Arial" pitchFamily="34" charset="0"/>
                <a:cs typeface="Arial" pitchFamily="34" charset="0"/>
              </a:rPr>
              <a:t>ανθρωπογενών ή ένεκα φυσικών φαινομένων, συμφορών</a:t>
            </a:r>
            <a:endParaRPr lang="el-G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8"/>
            <a:ext cx="8991600" cy="3785652"/>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ΕΙΔΙΚΟ ΕΘΝΙΚΟ ΣΧΕΔΙΟ «ΔΗΜΟΝΙΚΟΣ»</a:t>
            </a:r>
          </a:p>
          <a:p>
            <a:pPr algn="ctr"/>
            <a:endParaRPr lang="el-GR" sz="2400" b="1" u="sng" dirty="0" smtClean="0">
              <a:solidFill>
                <a:srgbClr val="FF0000"/>
              </a:solidFill>
              <a:latin typeface="Arial" pitchFamily="34" charset="0"/>
              <a:cs typeface="Arial" pitchFamily="34" charset="0"/>
            </a:endParaRPr>
          </a:p>
          <a:p>
            <a:pPr algn="just"/>
            <a:r>
              <a:rPr lang="el-GR" sz="2400" dirty="0" smtClean="0"/>
              <a:t> </a:t>
            </a:r>
            <a:r>
              <a:rPr lang="el-GR" sz="2400" dirty="0" smtClean="0">
                <a:latin typeface="Arial" pitchFamily="34" charset="0"/>
                <a:cs typeface="Arial" pitchFamily="34" charset="0"/>
              </a:rPr>
              <a:t>Δυνατό να εφαρμοστεί και σε περιπτώσεις τεχνολογικού ατυχήματος σε εγκαταστάσεις οι οποίες, ενώ μεν δεν εμπίπτουν στα κατώφλια που ορίζονται από τη σχετική Ευρωπαϊκή ή Εθνική Οδηγία εν τούτοις, οι επιπτώσεις του συμβάντος προκαλούν ή ενδέχεται να προκαλέσουν συνέπειες παρόμοιες με τις αντίστοιχες των εγκαταστάσεων του τύπου αυτού.</a:t>
            </a:r>
            <a:endParaRPr lang="en-US" sz="2400" dirty="0" smtClean="0">
              <a:latin typeface="Arial" pitchFamily="34" charset="0"/>
              <a:cs typeface="Arial" pitchFamily="34" charset="0"/>
            </a:endParaRPr>
          </a:p>
          <a:p>
            <a:pPr algn="just"/>
            <a:endParaRPr lang="en-US" sz="2400" dirty="0" smtClean="0">
              <a:latin typeface="Arial" pitchFamily="34" charset="0"/>
              <a:cs typeface="Arial" pitchFamily="34" charset="0"/>
            </a:endParaRPr>
          </a:p>
          <a:p>
            <a:pPr algn="just"/>
            <a:endParaRPr lang="el-GR" sz="2400" b="1" u="sng" dirty="0" smtClean="0">
              <a:latin typeface="Arial" pitchFamily="34" charset="0"/>
              <a:cs typeface="Arial" pitchFamily="34" charset="0"/>
            </a:endParaRPr>
          </a:p>
        </p:txBody>
      </p:sp>
      <p:sp>
        <p:nvSpPr>
          <p:cNvPr id="8" name="Title 1"/>
          <p:cNvSpPr txBox="1">
            <a:spLocks/>
          </p:cNvSpPr>
          <p:nvPr/>
        </p:nvSpPr>
        <p:spPr>
          <a:xfrm>
            <a:off x="5638800" y="2438400"/>
            <a:ext cx="3429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Β.Ε.Σ. «ΖΗΝΩΝ»</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8"/>
            <a:ext cx="8991600" cy="2677656"/>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ΕΞΩΤΕΡΙΚΑ ΣΧΕΔΙΑ «</a:t>
            </a:r>
            <a:r>
              <a:rPr lang="en-US" sz="2400" b="1" u="sng" dirty="0" smtClean="0">
                <a:solidFill>
                  <a:srgbClr val="FF0000"/>
                </a:solidFill>
                <a:latin typeface="Arial" pitchFamily="34" charset="0"/>
                <a:cs typeface="Arial" pitchFamily="34" charset="0"/>
              </a:rPr>
              <a:t>SEVESO</a:t>
            </a:r>
            <a:r>
              <a:rPr lang="el-GR" sz="2400" b="1" u="sng" dirty="0" smtClean="0">
                <a:solidFill>
                  <a:srgbClr val="FF0000"/>
                </a:solidFill>
                <a:latin typeface="Arial" pitchFamily="34" charset="0"/>
                <a:cs typeface="Arial" pitchFamily="34" charset="0"/>
              </a:rPr>
              <a:t>»</a:t>
            </a:r>
          </a:p>
          <a:p>
            <a:pPr algn="ctr"/>
            <a:endParaRPr lang="el-GR" sz="2400" b="1" u="sng" dirty="0" smtClean="0">
              <a:solidFill>
                <a:srgbClr val="FF0000"/>
              </a:solidFill>
              <a:latin typeface="Arial" pitchFamily="34" charset="0"/>
              <a:cs typeface="Arial" pitchFamily="34" charset="0"/>
            </a:endParaRPr>
          </a:p>
          <a:p>
            <a:pPr algn="ctr"/>
            <a:endParaRPr lang="el-GR" sz="2400" b="1" u="sng" dirty="0" smtClean="0">
              <a:solidFill>
                <a:srgbClr val="FF0000"/>
              </a:solidFill>
              <a:latin typeface="Arial" pitchFamily="34" charset="0"/>
              <a:cs typeface="Arial" pitchFamily="34" charset="0"/>
            </a:endParaRPr>
          </a:p>
          <a:p>
            <a:pPr algn="ctr"/>
            <a:endParaRPr lang="el-GR" sz="2400" b="1" u="sng" dirty="0" smtClean="0">
              <a:solidFill>
                <a:srgbClr val="FF0000"/>
              </a:solidFill>
              <a:latin typeface="Arial" pitchFamily="34" charset="0"/>
              <a:cs typeface="Arial" pitchFamily="34" charset="0"/>
            </a:endParaRPr>
          </a:p>
          <a:p>
            <a:pPr algn="just"/>
            <a:r>
              <a:rPr lang="el-GR" sz="2400" dirty="0" smtClean="0"/>
              <a:t> </a:t>
            </a:r>
            <a:r>
              <a:rPr lang="el-GR" sz="2400" dirty="0" smtClean="0">
                <a:latin typeface="Arial" pitchFamily="34" charset="0"/>
                <a:cs typeface="Arial" pitchFamily="34" charset="0"/>
              </a:rPr>
              <a:t>Σε 12 εγκαταστάσεις Ανώτερου Κατωφλίου</a:t>
            </a:r>
            <a:endParaRPr lang="en-US" sz="2400" dirty="0" smtClean="0">
              <a:latin typeface="Arial" pitchFamily="34" charset="0"/>
              <a:cs typeface="Arial" pitchFamily="34" charset="0"/>
            </a:endParaRPr>
          </a:p>
          <a:p>
            <a:pPr algn="just"/>
            <a:endParaRPr lang="en-US" sz="2400" dirty="0" smtClean="0">
              <a:latin typeface="Arial" pitchFamily="34" charset="0"/>
              <a:cs typeface="Arial" pitchFamily="34" charset="0"/>
            </a:endParaRPr>
          </a:p>
          <a:p>
            <a:pPr algn="just"/>
            <a:endParaRPr lang="el-GR" sz="2400" b="1" u="sng" dirty="0" smtClean="0">
              <a:latin typeface="Arial" pitchFamily="34" charset="0"/>
              <a:cs typeface="Arial" pitchFamily="34" charset="0"/>
            </a:endParaRPr>
          </a:p>
        </p:txBody>
      </p:sp>
      <p:sp>
        <p:nvSpPr>
          <p:cNvPr id="8" name="Title 1"/>
          <p:cNvSpPr txBox="1">
            <a:spLocks/>
          </p:cNvSpPr>
          <p:nvPr/>
        </p:nvSpPr>
        <p:spPr>
          <a:xfrm>
            <a:off x="5638800" y="2438400"/>
            <a:ext cx="3429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Β.Ε.Σ. «ΖΗΝΩΝ»</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4428"/>
            <a:ext cx="9160656" cy="693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9296" y="4118330"/>
            <a:ext cx="4054705" cy="2739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76200"/>
            <a:ext cx="4069237"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89296" y="-65315"/>
            <a:ext cx="4054705" cy="3037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56" y="4135958"/>
            <a:ext cx="4108744" cy="2722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1"/>
          <p:cNvSpPr txBox="1">
            <a:spLocks/>
          </p:cNvSpPr>
          <p:nvPr/>
        </p:nvSpPr>
        <p:spPr>
          <a:xfrm>
            <a:off x="3426921" y="3412672"/>
            <a:ext cx="2211879" cy="360040"/>
          </a:xfrm>
          <a:prstGeom prst="rect">
            <a:avLst/>
          </a:prstGeom>
          <a:solidFill>
            <a:srgbClr val="00B050"/>
          </a:solidFill>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l-GR" sz="2000" b="1" dirty="0" smtClean="0">
                <a:latin typeface="Arial" pitchFamily="34" charset="0"/>
                <a:cs typeface="Arial" pitchFamily="34" charset="0"/>
              </a:rPr>
              <a:t>«ΔΗΜΟΝΙΚΟΣ»</a:t>
            </a:r>
            <a:endParaRPr lang="el-GR"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316"/>
            <a:ext cx="9144000" cy="6923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84" y="315684"/>
            <a:ext cx="3926575" cy="2579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86601" y="337455"/>
            <a:ext cx="4957399" cy="2558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09801" y="4068828"/>
            <a:ext cx="5027192" cy="2789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txBox="1">
            <a:spLocks/>
          </p:cNvSpPr>
          <p:nvPr/>
        </p:nvSpPr>
        <p:spPr>
          <a:xfrm>
            <a:off x="2971800" y="-43544"/>
            <a:ext cx="2211879" cy="360040"/>
          </a:xfrm>
          <a:prstGeom prst="rect">
            <a:avLst/>
          </a:prstGeom>
          <a:solidFill>
            <a:srgbClr val="00B050"/>
          </a:solidFill>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l-GR" sz="2000" b="1" dirty="0" smtClean="0">
                <a:latin typeface="Arial" pitchFamily="34" charset="0"/>
                <a:cs typeface="Arial" pitchFamily="34" charset="0"/>
              </a:rPr>
              <a:t>«ΔΗΜΟΝΙΚΟΣ»</a:t>
            </a:r>
            <a:endParaRPr lang="el-GR" sz="2000" b="1" dirty="0">
              <a:latin typeface="Arial" pitchFamily="34" charset="0"/>
              <a:cs typeface="Arial" pitchFamily="34" charset="0"/>
            </a:endParaRPr>
          </a:p>
        </p:txBody>
      </p:sp>
      <p:sp>
        <p:nvSpPr>
          <p:cNvPr id="7" name="TextBox 6"/>
          <p:cNvSpPr txBox="1"/>
          <p:nvPr/>
        </p:nvSpPr>
        <p:spPr>
          <a:xfrm>
            <a:off x="1600200" y="326570"/>
            <a:ext cx="6324600" cy="369332"/>
          </a:xfrm>
          <a:prstGeom prst="rect">
            <a:avLst/>
          </a:prstGeom>
          <a:solidFill>
            <a:srgbClr val="FFFF00"/>
          </a:solidFill>
        </p:spPr>
        <p:txBody>
          <a:bodyPr wrap="square" rtlCol="0">
            <a:spAutoFit/>
          </a:bodyPr>
          <a:lstStyle/>
          <a:p>
            <a:r>
              <a:rPr lang="el-GR" b="1" dirty="0">
                <a:latin typeface="Arial" pitchFamily="34" charset="0"/>
                <a:cs typeface="Arial" pitchFamily="34" charset="0"/>
              </a:rPr>
              <a:t>Οργάνωση του Κέντρου Συντονισμού της Επιχείρησης</a:t>
            </a:r>
          </a:p>
        </p:txBody>
      </p:sp>
      <p:sp>
        <p:nvSpPr>
          <p:cNvPr id="10" name="TextBox 9"/>
          <p:cNvSpPr txBox="1"/>
          <p:nvPr/>
        </p:nvSpPr>
        <p:spPr>
          <a:xfrm>
            <a:off x="1676400" y="3303934"/>
            <a:ext cx="2819400" cy="400110"/>
          </a:xfrm>
          <a:prstGeom prst="rect">
            <a:avLst/>
          </a:prstGeom>
          <a:solidFill>
            <a:srgbClr val="FFFF00"/>
          </a:solidFill>
        </p:spPr>
        <p:txBody>
          <a:bodyPr wrap="square" rtlCol="0">
            <a:spAutoFit/>
          </a:bodyPr>
          <a:lstStyle/>
          <a:p>
            <a:r>
              <a:rPr lang="el-GR" sz="2000" b="1" dirty="0" smtClean="0">
                <a:latin typeface="Arial" pitchFamily="34" charset="0"/>
                <a:cs typeface="Arial" pitchFamily="34" charset="0"/>
              </a:rPr>
              <a:t>Εκκένωση Κατοίκων</a:t>
            </a:r>
            <a:endParaRPr lang="el-GR" sz="2000" b="1" dirty="0">
              <a:latin typeface="Arial" pitchFamily="34" charset="0"/>
              <a:cs typeface="Arial" pitchFamily="34" charset="0"/>
            </a:endParaRPr>
          </a:p>
        </p:txBody>
      </p:sp>
      <p:sp>
        <p:nvSpPr>
          <p:cNvPr id="11" name="TextBox 10"/>
          <p:cNvSpPr txBox="1"/>
          <p:nvPr/>
        </p:nvSpPr>
        <p:spPr>
          <a:xfrm>
            <a:off x="1524000" y="6229290"/>
            <a:ext cx="6368144" cy="400110"/>
          </a:xfrm>
          <a:prstGeom prst="rect">
            <a:avLst/>
          </a:prstGeom>
          <a:solidFill>
            <a:srgbClr val="FFFF00"/>
          </a:solidFill>
        </p:spPr>
        <p:txBody>
          <a:bodyPr wrap="square" rtlCol="0">
            <a:spAutoFit/>
          </a:bodyPr>
          <a:lstStyle/>
          <a:p>
            <a:r>
              <a:rPr lang="el-GR" sz="2000" b="1" dirty="0">
                <a:latin typeface="Arial" pitchFamily="34" charset="0"/>
                <a:cs typeface="Arial" pitchFamily="34" charset="0"/>
              </a:rPr>
              <a:t>Οργάνωση καταυλισμών και διαχείριση </a:t>
            </a:r>
            <a:r>
              <a:rPr lang="el-GR" sz="2000" b="1" dirty="0" smtClean="0">
                <a:latin typeface="Arial" pitchFamily="34" charset="0"/>
                <a:cs typeface="Arial" pitchFamily="34" charset="0"/>
              </a:rPr>
              <a:t>άστεγων</a:t>
            </a:r>
            <a:endParaRPr lang="el-GR" sz="2000" b="1" dirty="0">
              <a:latin typeface="Arial" pitchFamily="34" charset="0"/>
              <a:cs typeface="Arial" pitchFamily="34" charset="0"/>
            </a:endParaRPr>
          </a:p>
        </p:txBody>
      </p:sp>
      <p:sp>
        <p:nvSpPr>
          <p:cNvPr id="12" name="TextBox 11"/>
          <p:cNvSpPr txBox="1"/>
          <p:nvPr/>
        </p:nvSpPr>
        <p:spPr>
          <a:xfrm>
            <a:off x="4762500" y="3276600"/>
            <a:ext cx="2775856" cy="400110"/>
          </a:xfrm>
          <a:prstGeom prst="rect">
            <a:avLst/>
          </a:prstGeom>
          <a:solidFill>
            <a:srgbClr val="FFFF00"/>
          </a:solidFill>
        </p:spPr>
        <p:txBody>
          <a:bodyPr wrap="square" rtlCol="0">
            <a:spAutoFit/>
          </a:bodyPr>
          <a:lstStyle/>
          <a:p>
            <a:r>
              <a:rPr lang="el-GR" sz="2000" b="1" dirty="0">
                <a:latin typeface="Arial" pitchFamily="34" charset="0"/>
                <a:cs typeface="Arial" pitchFamily="34" charset="0"/>
              </a:rPr>
              <a:t>Π</a:t>
            </a:r>
            <a:r>
              <a:rPr lang="el-GR" sz="2000" b="1" dirty="0" smtClean="0">
                <a:latin typeface="Arial" pitchFamily="34" charset="0"/>
                <a:cs typeface="Arial" pitchFamily="34" charset="0"/>
              </a:rPr>
              <a:t>αροχή </a:t>
            </a:r>
            <a:r>
              <a:rPr lang="el-GR" sz="2000" b="1" dirty="0">
                <a:latin typeface="Arial" pitchFamily="34" charset="0"/>
                <a:cs typeface="Arial" pitchFamily="34" charset="0"/>
              </a:rPr>
              <a:t>Α΄ Βοηθειών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1600" y="1828800"/>
            <a:ext cx="6464141" cy="3733800"/>
          </a:xfrm>
          <a:prstGeom prst="rect">
            <a:avLst/>
          </a:prstGeom>
          <a:ln w="60325" cap="rnd" cmpd="sng">
            <a:solidFill>
              <a:srgbClr val="FFC000">
                <a:alpha val="48000"/>
              </a:srgbClr>
            </a:solidFill>
          </a:ln>
        </p:spPr>
      </p:pic>
      <p:sp>
        <p:nvSpPr>
          <p:cNvPr id="3" name="Title 1"/>
          <p:cNvSpPr txBox="1">
            <a:spLocks/>
          </p:cNvSpPr>
          <p:nvPr/>
        </p:nvSpPr>
        <p:spPr>
          <a:xfrm>
            <a:off x="1371600" y="762000"/>
            <a:ext cx="2211879" cy="360040"/>
          </a:xfrm>
          <a:prstGeom prst="rect">
            <a:avLst/>
          </a:prstGeom>
          <a:solidFill>
            <a:schemeClr val="accent5"/>
          </a:solidFill>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l-GR" sz="2000" b="1" dirty="0">
                <a:latin typeface="Arial" pitchFamily="34" charset="0"/>
                <a:cs typeface="Arial" pitchFamily="34" charset="0"/>
              </a:rPr>
              <a:t>«ΤΡΙΠΟΣ»</a:t>
            </a:r>
          </a:p>
        </p:txBody>
      </p:sp>
      <p:sp>
        <p:nvSpPr>
          <p:cNvPr id="4" name="TextBox 3"/>
          <p:cNvSpPr txBox="1"/>
          <p:nvPr/>
        </p:nvSpPr>
        <p:spPr>
          <a:xfrm>
            <a:off x="1409700" y="1354926"/>
            <a:ext cx="6324600" cy="369332"/>
          </a:xfrm>
          <a:prstGeom prst="rect">
            <a:avLst/>
          </a:prstGeom>
          <a:solidFill>
            <a:srgbClr val="FFFF00"/>
          </a:solidFill>
        </p:spPr>
        <p:txBody>
          <a:bodyPr wrap="square" rtlCol="0">
            <a:spAutoFit/>
          </a:bodyPr>
          <a:lstStyle/>
          <a:p>
            <a:r>
              <a:rPr lang="el-GR" b="1" dirty="0">
                <a:latin typeface="Arial" pitchFamily="34" charset="0"/>
                <a:cs typeface="Arial" pitchFamily="34" charset="0"/>
              </a:rPr>
              <a:t>Οργάνωση και Λειτουργία Βάσης Δεδομένων Ατόμων</a:t>
            </a:r>
          </a:p>
        </p:txBody>
      </p:sp>
      <p:sp>
        <p:nvSpPr>
          <p:cNvPr id="5" name="TextBox 4"/>
          <p:cNvSpPr txBox="1"/>
          <p:nvPr/>
        </p:nvSpPr>
        <p:spPr>
          <a:xfrm>
            <a:off x="1376718" y="5193268"/>
            <a:ext cx="3042882" cy="369332"/>
          </a:xfrm>
          <a:prstGeom prst="rect">
            <a:avLst/>
          </a:prstGeom>
          <a:solidFill>
            <a:srgbClr val="FFFF00"/>
          </a:solidFill>
        </p:spPr>
        <p:txBody>
          <a:bodyPr wrap="square" rtlCol="0">
            <a:spAutoFit/>
          </a:bodyPr>
          <a:lstStyle/>
          <a:p>
            <a:r>
              <a:rPr lang="el-GR" b="1" dirty="0">
                <a:latin typeface="Arial" pitchFamily="34" charset="0"/>
                <a:cs typeface="Arial" pitchFamily="34" charset="0"/>
              </a:rPr>
              <a:t>Διοχέτευση Πληροφοριών</a:t>
            </a:r>
          </a:p>
        </p:txBody>
      </p:sp>
      <p:sp>
        <p:nvSpPr>
          <p:cNvPr id="6" name="TextBox 5"/>
          <p:cNvSpPr txBox="1"/>
          <p:nvPr/>
        </p:nvSpPr>
        <p:spPr>
          <a:xfrm>
            <a:off x="4876800" y="5193268"/>
            <a:ext cx="2958941" cy="369332"/>
          </a:xfrm>
          <a:prstGeom prst="rect">
            <a:avLst/>
          </a:prstGeom>
          <a:solidFill>
            <a:srgbClr val="FFFF00"/>
          </a:solidFill>
        </p:spPr>
        <p:txBody>
          <a:bodyPr wrap="square" rtlCol="0">
            <a:spAutoFit/>
          </a:bodyPr>
          <a:lstStyle/>
          <a:p>
            <a:r>
              <a:rPr lang="el-GR" b="1" dirty="0">
                <a:latin typeface="Arial" pitchFamily="34" charset="0"/>
                <a:cs typeface="Arial" pitchFamily="34" charset="0"/>
              </a:rPr>
              <a:t>Εντοπισμός/Επικοινωνία</a:t>
            </a:r>
          </a:p>
        </p:txBody>
      </p:sp>
      <p:sp>
        <p:nvSpPr>
          <p:cNvPr id="7" name="TextBox 6"/>
          <p:cNvSpPr txBox="1"/>
          <p:nvPr/>
        </p:nvSpPr>
        <p:spPr>
          <a:xfrm>
            <a:off x="1746170" y="5759266"/>
            <a:ext cx="5797630" cy="369332"/>
          </a:xfrm>
          <a:prstGeom prst="rect">
            <a:avLst/>
          </a:prstGeom>
          <a:solidFill>
            <a:srgbClr val="FFFF00"/>
          </a:solidFill>
        </p:spPr>
        <p:txBody>
          <a:bodyPr wrap="square" rtlCol="0">
            <a:spAutoFit/>
          </a:bodyPr>
          <a:lstStyle/>
          <a:p>
            <a:pPr algn="ctr"/>
            <a:r>
              <a:rPr lang="el-GR" b="1" dirty="0">
                <a:latin typeface="Arial" pitchFamily="34" charset="0"/>
                <a:cs typeface="Arial" pitchFamily="34" charset="0"/>
              </a:rPr>
              <a:t>Μέριμνα για τη μεταφορά σε ασφαλές περιβάλλον</a:t>
            </a:r>
          </a:p>
        </p:txBody>
      </p:sp>
      <p:pic>
        <p:nvPicPr>
          <p:cNvPr id="8" name="Picture 10" descr="ΣΗΜΑ ΠΟΛΙΤΙΚΗ ΑΜΥΝΑ"/>
          <p:cNvPicPr>
            <a:picLocks noChangeAspect="1" noChangeArrowheads="1"/>
          </p:cNvPicPr>
          <p:nvPr/>
        </p:nvPicPr>
        <p:blipFill>
          <a:blip r:embed="rId3" cstate="print"/>
          <a:srcRect/>
          <a:stretch>
            <a:fillRect/>
          </a:stretch>
        </p:blipFill>
        <p:spPr bwMode="auto">
          <a:xfrm>
            <a:off x="152400" y="304800"/>
            <a:ext cx="914400" cy="876646"/>
          </a:xfrm>
          <a:prstGeom prst="rect">
            <a:avLst/>
          </a:prstGeom>
          <a:noFill/>
        </p:spPr>
      </p:pic>
    </p:spTree>
    <p:extLst>
      <p:ext uri="{BB962C8B-B14F-4D97-AF65-F5344CB8AC3E}">
        <p14:creationId xmlns:p14="http://schemas.microsoft.com/office/powerpoint/2010/main" xmlns="" val="1416649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7" name="TextBox 6"/>
          <p:cNvSpPr txBox="1"/>
          <p:nvPr/>
        </p:nvSpPr>
        <p:spPr>
          <a:xfrm>
            <a:off x="152400" y="3072348"/>
            <a:ext cx="8991600" cy="2677656"/>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ΕΠΙΠΕΔΑ ΕΠΙΧΕΙΡΗΣΙΑΚΗΣ ΕΥΘΥΝΗΣ</a:t>
            </a:r>
          </a:p>
          <a:p>
            <a:endParaRPr lang="el-GR" sz="2400" b="1" u="sng" dirty="0" smtClean="0">
              <a:latin typeface="Arial" pitchFamily="34" charset="0"/>
              <a:cs typeface="Arial" pitchFamily="34" charset="0"/>
            </a:endParaRPr>
          </a:p>
          <a:p>
            <a:r>
              <a:rPr lang="el-GR" sz="2400" b="1" dirty="0" smtClean="0">
                <a:latin typeface="Arial" pitchFamily="34" charset="0"/>
                <a:cs typeface="Arial" pitchFamily="34" charset="0"/>
              </a:rPr>
              <a:t>ΣΤΡΑΤΗΓΙΚΟ (ΕΘΝΙΚΟ)	</a:t>
            </a:r>
            <a:r>
              <a:rPr lang="el-GR" sz="2400" dirty="0" smtClean="0">
                <a:solidFill>
                  <a:srgbClr val="FF0000"/>
                </a:solidFill>
                <a:latin typeface="Arial" pitchFamily="34" charset="0"/>
                <a:cs typeface="Arial" pitchFamily="34" charset="0"/>
              </a:rPr>
              <a:t>Υ.Ο.Χ.Κ./Σ.Ο.Χ.Κ.</a:t>
            </a:r>
            <a:r>
              <a:rPr lang="el-GR" sz="2400" dirty="0" smtClean="0">
                <a:latin typeface="Arial" pitchFamily="34" charset="0"/>
                <a:cs typeface="Arial" pitchFamily="34" charset="0"/>
              </a:rPr>
              <a:t>		</a:t>
            </a:r>
            <a:r>
              <a:rPr lang="el-GR" sz="2400" b="1" dirty="0" smtClean="0">
                <a:solidFill>
                  <a:srgbClr val="002060"/>
                </a:solidFill>
                <a:latin typeface="Arial" pitchFamily="34" charset="0"/>
                <a:cs typeface="Arial" pitchFamily="34" charset="0"/>
              </a:rPr>
              <a:t>Ε.Κ.Δ.Κ.</a:t>
            </a:r>
          </a:p>
          <a:p>
            <a:endParaRPr lang="el-GR" sz="2400" b="1" dirty="0">
              <a:latin typeface="Arial" pitchFamily="34" charset="0"/>
              <a:cs typeface="Arial" pitchFamily="34" charset="0"/>
            </a:endParaRPr>
          </a:p>
          <a:p>
            <a:r>
              <a:rPr lang="el-GR" sz="2400" b="1" dirty="0" smtClean="0">
                <a:latin typeface="Arial" pitchFamily="34" charset="0"/>
                <a:cs typeface="Arial" pitchFamily="34" charset="0"/>
              </a:rPr>
              <a:t>ΕΠΙΧΕΙΡΗΣΙΑΚΟ</a:t>
            </a:r>
            <a:r>
              <a:rPr lang="el-GR" sz="2400" dirty="0" smtClean="0">
                <a:latin typeface="Arial" pitchFamily="34" charset="0"/>
                <a:cs typeface="Arial" pitchFamily="34" charset="0"/>
              </a:rPr>
              <a:t>		</a:t>
            </a:r>
            <a:r>
              <a:rPr lang="el-GR" sz="2400" dirty="0" smtClean="0">
                <a:solidFill>
                  <a:srgbClr val="FF0000"/>
                </a:solidFill>
                <a:latin typeface="Arial" pitchFamily="34" charset="0"/>
                <a:cs typeface="Arial" pitchFamily="34" charset="0"/>
              </a:rPr>
              <a:t>Δ/Υπηρεσίας	</a:t>
            </a:r>
            <a:r>
              <a:rPr lang="el-GR" sz="2400" dirty="0" smtClean="0">
                <a:latin typeface="Arial" pitchFamily="34" charset="0"/>
                <a:cs typeface="Arial" pitchFamily="34" charset="0"/>
              </a:rPr>
              <a:t>		</a:t>
            </a:r>
            <a:r>
              <a:rPr lang="el-GR" sz="2400" b="1" dirty="0" smtClean="0">
                <a:solidFill>
                  <a:srgbClr val="002060"/>
                </a:solidFill>
                <a:latin typeface="Arial" pitchFamily="34" charset="0"/>
                <a:cs typeface="Arial" pitchFamily="34" charset="0"/>
              </a:rPr>
              <a:t>Κ.Σ.Ε.</a:t>
            </a:r>
          </a:p>
          <a:p>
            <a:endParaRPr lang="el-GR" sz="2400" b="1" dirty="0">
              <a:latin typeface="Arial" pitchFamily="34" charset="0"/>
              <a:cs typeface="Arial" pitchFamily="34" charset="0"/>
            </a:endParaRPr>
          </a:p>
          <a:p>
            <a:r>
              <a:rPr lang="el-GR" sz="2400" b="1" dirty="0" smtClean="0">
                <a:latin typeface="Arial" pitchFamily="34" charset="0"/>
                <a:cs typeface="Arial" pitchFamily="34" charset="0"/>
              </a:rPr>
              <a:t>ΤΑΚΤΙΚΟ			</a:t>
            </a:r>
            <a:r>
              <a:rPr lang="el-GR" sz="2400" dirty="0" smtClean="0">
                <a:solidFill>
                  <a:srgbClr val="FF0000"/>
                </a:solidFill>
                <a:latin typeface="Arial" pitchFamily="34" charset="0"/>
                <a:cs typeface="Arial" pitchFamily="34" charset="0"/>
              </a:rPr>
              <a:t>Ανώτερος Αξιωματικός</a:t>
            </a:r>
            <a:r>
              <a:rPr lang="el-GR" sz="2400" dirty="0" smtClean="0">
                <a:latin typeface="Arial" pitchFamily="34" charset="0"/>
                <a:cs typeface="Arial" pitchFamily="34" charset="0"/>
              </a:rPr>
              <a:t>	</a:t>
            </a:r>
            <a:r>
              <a:rPr lang="el-GR" sz="2400" b="1" dirty="0" smtClean="0">
                <a:solidFill>
                  <a:srgbClr val="002060"/>
                </a:solidFill>
                <a:latin typeface="Arial" pitchFamily="34" charset="0"/>
                <a:cs typeface="Arial" pitchFamily="34" charset="0"/>
              </a:rPr>
              <a:t>Κ.Ε.Ε.</a:t>
            </a:r>
            <a:endParaRPr lang="el-GR" sz="2400" b="1" dirty="0">
              <a:solidFill>
                <a:srgbClr val="002060"/>
              </a:solidFill>
              <a:latin typeface="Arial" pitchFamily="34" charset="0"/>
              <a:cs typeface="Arial" pitchFamily="34" charset="0"/>
            </a:endParaRPr>
          </a:p>
        </p:txBody>
      </p:sp>
      <p:sp>
        <p:nvSpPr>
          <p:cNvPr id="8" name="Title 1"/>
          <p:cNvSpPr txBox="1">
            <a:spLocks/>
          </p:cNvSpPr>
          <p:nvPr/>
        </p:nvSpPr>
        <p:spPr>
          <a:xfrm>
            <a:off x="4114800" y="2438400"/>
            <a:ext cx="4953000" cy="533400"/>
          </a:xfrm>
          <a:prstGeom prst="rect">
            <a:avLst/>
          </a:prstGeom>
          <a:solidFill>
            <a:srgbClr val="00B0F0"/>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Γενικό Σχέδιο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5"/>
          <p:cNvSpPr>
            <a:spLocks noChangeArrowheads="1"/>
          </p:cNvSpPr>
          <p:nvPr/>
        </p:nvSpPr>
        <p:spPr bwMode="auto">
          <a:xfrm>
            <a:off x="3396868" y="75281"/>
            <a:ext cx="1012825" cy="923925"/>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 name="Text Box 57"/>
          <p:cNvSpPr txBox="1">
            <a:spLocks noChangeArrowheads="1"/>
          </p:cNvSpPr>
          <p:nvPr/>
        </p:nvSpPr>
        <p:spPr bwMode="auto">
          <a:xfrm>
            <a:off x="466725" y="260350"/>
            <a:ext cx="2486025" cy="603250"/>
          </a:xfrm>
          <a:prstGeom prst="rect">
            <a:avLst/>
          </a:prstGeom>
          <a:solidFill>
            <a:srgbClr val="FF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ΔΙΕΥΘΥΝΣΗ ΕΠΙΧΕΙΡΗΣΗΣ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ΣΤΡΑΤΗΓΙΚΟ ΕΘΝΙΚΟ ΕΠΙΠΕΔΟ</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3046413" y="0"/>
            <a:ext cx="1747837" cy="1106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ΥΟΧΚ</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ΣΟΧΚ</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1311275" y="1012825"/>
            <a:ext cx="2352675" cy="1095375"/>
          </a:xfrm>
          <a:prstGeom prst="rect">
            <a:avLst/>
          </a:prstGeom>
          <a:solidFill>
            <a:srgbClr val="FF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cs typeface="Arial" pitchFamily="34" charset="0"/>
              </a:rPr>
              <a:t>Προεδρεύων</a:t>
            </a:r>
            <a:r>
              <a:rPr kumimoji="0" lang="en-US" sz="1100" b="1" i="0" u="none" strike="noStrike" cap="none" normalizeH="0" baseline="0" smtClean="0">
                <a:ln>
                  <a:noFill/>
                </a:ln>
                <a:solidFill>
                  <a:schemeClr val="tx1"/>
                </a:solidFill>
                <a:effectLst/>
                <a:latin typeface="Arial" pitchFamily="34" charset="0"/>
                <a:cs typeface="Arial" pitchFamily="34" charset="0"/>
              </a:rPr>
              <a:t>: Υπουργός Εσωτερικών, ο οποίος καθορίζει και το χώρο λειτουργίας της ΥΟΧΚ</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Oval 5"/>
          <p:cNvSpPr>
            <a:spLocks noChangeArrowheads="1"/>
          </p:cNvSpPr>
          <p:nvPr/>
        </p:nvSpPr>
        <p:spPr bwMode="auto">
          <a:xfrm>
            <a:off x="3543300" y="2619375"/>
            <a:ext cx="1012825" cy="923925"/>
          </a:xfrm>
          <a:prstGeom prst="ellipse">
            <a:avLst/>
          </a:prstGeom>
          <a:solidFill>
            <a:srgbClr val="56CEF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030" name="AutoShape 6"/>
          <p:cNvCxnSpPr>
            <a:cxnSpLocks noChangeShapeType="1"/>
          </p:cNvCxnSpPr>
          <p:nvPr/>
        </p:nvCxnSpPr>
        <p:spPr bwMode="auto">
          <a:xfrm flipV="1">
            <a:off x="4410075" y="495300"/>
            <a:ext cx="971550" cy="19050"/>
          </a:xfrm>
          <a:prstGeom prst="straightConnector1">
            <a:avLst/>
          </a:prstGeom>
          <a:noFill/>
          <a:ln w="9525">
            <a:solidFill>
              <a:srgbClr val="000000"/>
            </a:solidFill>
            <a:round/>
            <a:headEnd/>
            <a:tailEnd type="triangle" w="med" len="med"/>
          </a:ln>
        </p:spPr>
      </p:cxnSp>
      <p:sp>
        <p:nvSpPr>
          <p:cNvPr id="1031" name="Text Box 7"/>
          <p:cNvSpPr txBox="1">
            <a:spLocks noChangeArrowheads="1"/>
          </p:cNvSpPr>
          <p:nvPr/>
        </p:nvSpPr>
        <p:spPr bwMode="auto">
          <a:xfrm>
            <a:off x="5553075" y="228600"/>
            <a:ext cx="192405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Εθνικό Κέντρο Διαχείρισης Κρίσεων</a:t>
            </a:r>
          </a:p>
          <a:p>
            <a:pPr marL="0" marR="0" lvl="0" indent="0" algn="ctr" defTabSz="914400" rtl="0" eaLnBrk="1" fontAlgn="base" latinLnBrk="0" hangingPunct="1">
              <a:lnSpc>
                <a:spcPct val="96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(ΥΠΕΞ)</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5600700" y="962025"/>
            <a:ext cx="192405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Σε χώρο που καθορίζει ο Προεδρεύοντας</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3" name="AutoShape 9"/>
          <p:cNvCxnSpPr>
            <a:cxnSpLocks noChangeShapeType="1"/>
          </p:cNvCxnSpPr>
          <p:nvPr/>
        </p:nvCxnSpPr>
        <p:spPr bwMode="auto">
          <a:xfrm>
            <a:off x="5162550" y="504825"/>
            <a:ext cx="19050" cy="2562225"/>
          </a:xfrm>
          <a:prstGeom prst="straightConnector1">
            <a:avLst/>
          </a:prstGeom>
          <a:noFill/>
          <a:ln w="9525">
            <a:solidFill>
              <a:srgbClr val="000000"/>
            </a:solidFill>
            <a:prstDash val="sysDot"/>
            <a:round/>
            <a:headEnd/>
            <a:tailEnd/>
          </a:ln>
        </p:spPr>
      </p:cxnSp>
      <p:sp>
        <p:nvSpPr>
          <p:cNvPr id="1034" name="Text Box 10"/>
          <p:cNvSpPr txBox="1">
            <a:spLocks noChangeArrowheads="1"/>
          </p:cNvSpPr>
          <p:nvPr/>
        </p:nvSpPr>
        <p:spPr bwMode="auto">
          <a:xfrm>
            <a:off x="361950" y="2752725"/>
            <a:ext cx="2486025" cy="60325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ΔΙΕΥΘΥΝΣΗ ΕΠΙΧΕΙΡΗΣΗΣ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ΕΠΙΧΕΙΡΗΣΙΑΚΟ ΕΠΙΠΕΔΟ</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2790825" y="3571875"/>
            <a:ext cx="2486025" cy="1038225"/>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Αναπτύσσεται από την Υπηρεσία που έχει την ευθύνη εκπόνησης του αντίστοιχου Ειδικού Εθνικού Σχεδίου</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5199063" y="673100"/>
            <a:ext cx="277812" cy="2952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ή</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7" name="AutoShape 13"/>
          <p:cNvCxnSpPr>
            <a:cxnSpLocks noChangeShapeType="1"/>
          </p:cNvCxnSpPr>
          <p:nvPr/>
        </p:nvCxnSpPr>
        <p:spPr bwMode="auto">
          <a:xfrm flipH="1">
            <a:off x="4556125" y="3086100"/>
            <a:ext cx="625475" cy="0"/>
          </a:xfrm>
          <a:prstGeom prst="straightConnector1">
            <a:avLst/>
          </a:prstGeom>
          <a:noFill/>
          <a:ln w="9525">
            <a:solidFill>
              <a:srgbClr val="000000"/>
            </a:solidFill>
            <a:prstDash val="sysDot"/>
            <a:round/>
            <a:headEnd/>
            <a:tailEnd type="triangle" w="med" len="med"/>
          </a:ln>
        </p:spPr>
      </p:cxnSp>
      <p:sp>
        <p:nvSpPr>
          <p:cNvPr id="1038" name="Text Box 14"/>
          <p:cNvSpPr txBox="1">
            <a:spLocks noChangeArrowheads="1"/>
          </p:cNvSpPr>
          <p:nvPr/>
        </p:nvSpPr>
        <p:spPr bwMode="auto">
          <a:xfrm>
            <a:off x="4794250" y="2057400"/>
            <a:ext cx="277813" cy="2952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ή</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5381625" y="2286000"/>
            <a:ext cx="2352675" cy="1724025"/>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Γενικός Συντονιστής</a:t>
            </a:r>
            <a:r>
              <a:rPr kumimoji="0" lang="en-US" sz="1100" b="1" i="0" u="none" strike="noStrike" cap="none" normalizeH="0" baseline="0" smtClean="0">
                <a:ln>
                  <a:noFill/>
                </a:ln>
                <a:solidFill>
                  <a:schemeClr val="tx1"/>
                </a:solidFill>
                <a:effectLst/>
                <a:latin typeface="Arial" pitchFamily="34" charset="0"/>
                <a:cs typeface="Arial" pitchFamily="34" charset="0"/>
              </a:rPr>
              <a:t>: Έπαρχος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Συντονιστής Επιχείρησης</a:t>
            </a:r>
            <a:r>
              <a:rPr kumimoji="0" lang="en-US" sz="1100" b="1" i="0" u="none" strike="noStrike" cap="none" normalizeH="0" baseline="0" smtClean="0">
                <a:ln>
                  <a:noFill/>
                </a:ln>
                <a:solidFill>
                  <a:schemeClr val="tx1"/>
                </a:solidFill>
                <a:effectLst/>
                <a:latin typeface="Arial" pitchFamily="34" charset="0"/>
                <a:cs typeface="Arial" pitchFamily="34" charset="0"/>
              </a:rPr>
              <a:t>: Προϊστάμενος ή Αρχαιότερος Λειτουργός (Αξιωματικός) της Υπηρεσίας που αναπτύσσει το ΚΣΕ</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40" name="AutoShape 16"/>
          <p:cNvCxnSpPr>
            <a:cxnSpLocks noChangeShapeType="1"/>
          </p:cNvCxnSpPr>
          <p:nvPr/>
        </p:nvCxnSpPr>
        <p:spPr bwMode="auto">
          <a:xfrm>
            <a:off x="5181600" y="1219200"/>
            <a:ext cx="295275" cy="0"/>
          </a:xfrm>
          <a:prstGeom prst="straightConnector1">
            <a:avLst/>
          </a:prstGeom>
          <a:noFill/>
          <a:ln w="9525">
            <a:solidFill>
              <a:srgbClr val="000000"/>
            </a:solidFill>
            <a:prstDash val="sysDot"/>
            <a:round/>
            <a:headEnd/>
            <a:tailEnd type="triangle" w="med" len="med"/>
          </a:ln>
        </p:spPr>
      </p:cxnSp>
      <p:sp>
        <p:nvSpPr>
          <p:cNvPr id="1041" name="Text Box 17"/>
          <p:cNvSpPr txBox="1">
            <a:spLocks noChangeArrowheads="1"/>
          </p:cNvSpPr>
          <p:nvPr/>
        </p:nvSpPr>
        <p:spPr bwMode="auto">
          <a:xfrm>
            <a:off x="3416300" y="2732183"/>
            <a:ext cx="1289050"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ΚΕΝΤΡΟ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ΣΥΝΤΟΝΙΣΜΟΥ</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ΕΠΙΧΕΙΡΗΣΗΣ</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Text Box 18"/>
          <p:cNvSpPr txBox="1">
            <a:spLocks noChangeArrowheads="1"/>
          </p:cNvSpPr>
          <p:nvPr/>
        </p:nvSpPr>
        <p:spPr bwMode="auto">
          <a:xfrm>
            <a:off x="333375" y="4730750"/>
            <a:ext cx="2486025" cy="603250"/>
          </a:xfrm>
          <a:prstGeom prst="rect">
            <a:avLst/>
          </a:prstGeom>
          <a:solidFill>
            <a:srgbClr val="92D05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ΔΙΕΥΘΥΝΣΗ ΕΠΙΧΕΙΡΗΣΗΣ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ΤΑΚΤΙΚΟ ΕΠΙΠΕΔΟ</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Text Box 19"/>
          <p:cNvSpPr txBox="1">
            <a:spLocks noChangeArrowheads="1"/>
          </p:cNvSpPr>
          <p:nvPr/>
        </p:nvSpPr>
        <p:spPr bwMode="auto">
          <a:xfrm>
            <a:off x="2790825" y="5732462"/>
            <a:ext cx="2486025" cy="1038225"/>
          </a:xfrm>
          <a:prstGeom prst="rect">
            <a:avLst/>
          </a:prstGeom>
          <a:solidFill>
            <a:srgbClr val="00B05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Αναπτύσσονται από την κάθε Υπηρεσία σε χώρο που να εξυπηρετεί τις επιχειρησιακές της ανάγκες</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Text Box 20"/>
          <p:cNvSpPr txBox="1">
            <a:spLocks noChangeArrowheads="1"/>
          </p:cNvSpPr>
          <p:nvPr/>
        </p:nvSpPr>
        <p:spPr bwMode="auto">
          <a:xfrm>
            <a:off x="5381625" y="5729287"/>
            <a:ext cx="2352675" cy="1052513"/>
          </a:xfrm>
          <a:prstGeom prst="rect">
            <a:avLst/>
          </a:prstGeom>
          <a:solidFill>
            <a:srgbClr val="00B05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Συντονιστής Επιχείρησης</a:t>
            </a:r>
            <a:r>
              <a:rPr kumimoji="0" lang="en-US" sz="1100" b="1" i="0" u="none" strike="noStrike" cap="none" normalizeH="0" baseline="0" smtClean="0">
                <a:ln>
                  <a:noFill/>
                </a:ln>
                <a:solidFill>
                  <a:schemeClr val="tx1"/>
                </a:solidFill>
                <a:effectLst/>
                <a:latin typeface="Arial" pitchFamily="34" charset="0"/>
                <a:cs typeface="Arial" pitchFamily="34" charset="0"/>
              </a:rPr>
              <a:t>: Αρχαιότερος Λειτουργός (Αξιωματικός) της κάθε Υπηρεσίας στο πεδίο δράσης</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Oval 5"/>
          <p:cNvSpPr>
            <a:spLocks noChangeArrowheads="1"/>
          </p:cNvSpPr>
          <p:nvPr/>
        </p:nvSpPr>
        <p:spPr bwMode="auto">
          <a:xfrm>
            <a:off x="3276600" y="4724400"/>
            <a:ext cx="1012825" cy="923925"/>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Text Box 17"/>
          <p:cNvSpPr txBox="1">
            <a:spLocks noChangeArrowheads="1"/>
          </p:cNvSpPr>
          <p:nvPr/>
        </p:nvSpPr>
        <p:spPr bwMode="auto">
          <a:xfrm>
            <a:off x="3124200" y="4800505"/>
            <a:ext cx="1289050"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100" b="1" dirty="0" smtClean="0">
                <a:latin typeface="Arial" pitchFamily="34" charset="0"/>
                <a:cs typeface="Arial" pitchFamily="34" charset="0"/>
              </a:rPr>
              <a:t>ΠΡΟΩΘΗΜΕΝΟ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cs typeface="Arial" pitchFamily="34" charset="0"/>
              </a:rPr>
              <a:t>Κ.Ε.Ε.</a:t>
            </a:r>
          </a:p>
          <a:p>
            <a:pPr marL="0" marR="0" lvl="0" indent="0" algn="ctr" defTabSz="914400" rtl="0" eaLnBrk="1" fontAlgn="base" latinLnBrk="0" hangingPunct="1">
              <a:lnSpc>
                <a:spcPct val="100000"/>
              </a:lnSpc>
              <a:spcBef>
                <a:spcPct val="0"/>
              </a:spcBef>
              <a:spcAft>
                <a:spcPct val="0"/>
              </a:spcAft>
              <a:buClrTx/>
              <a:buSzTx/>
              <a:buFontTx/>
              <a:buNone/>
              <a:tabLst/>
            </a:pPr>
            <a:r>
              <a:rPr lang="el-GR" sz="1100" b="1" dirty="0" smtClean="0">
                <a:latin typeface="Arial" pitchFamily="34" charset="0"/>
                <a:cs typeface="Arial" pitchFamily="34" charset="0"/>
              </a:rPr>
              <a:t>ΥΠΗΡΕΣΙΑΣ</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Oval 5"/>
          <p:cNvSpPr>
            <a:spLocks noChangeArrowheads="1"/>
          </p:cNvSpPr>
          <p:nvPr/>
        </p:nvSpPr>
        <p:spPr bwMode="auto">
          <a:xfrm>
            <a:off x="914400" y="5476875"/>
            <a:ext cx="1012825" cy="923925"/>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Text Box 17"/>
          <p:cNvSpPr txBox="1">
            <a:spLocks noChangeArrowheads="1"/>
          </p:cNvSpPr>
          <p:nvPr/>
        </p:nvSpPr>
        <p:spPr bwMode="auto">
          <a:xfrm>
            <a:off x="762000" y="5552980"/>
            <a:ext cx="1289050"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100" b="1" dirty="0" smtClean="0">
                <a:latin typeface="Arial" pitchFamily="34" charset="0"/>
                <a:cs typeface="Arial" pitchFamily="34" charset="0"/>
              </a:rPr>
              <a:t>ΠΡΟΩΘΗΜΕΝΟ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cs typeface="Arial" pitchFamily="34" charset="0"/>
              </a:rPr>
              <a:t>Κ.Ε.Ε.</a:t>
            </a:r>
          </a:p>
          <a:p>
            <a:pPr marL="0" marR="0" lvl="0" indent="0" algn="ctr" defTabSz="914400" rtl="0" eaLnBrk="1" fontAlgn="base" latinLnBrk="0" hangingPunct="1">
              <a:lnSpc>
                <a:spcPct val="100000"/>
              </a:lnSpc>
              <a:spcBef>
                <a:spcPct val="0"/>
              </a:spcBef>
              <a:spcAft>
                <a:spcPct val="0"/>
              </a:spcAft>
              <a:buClrTx/>
              <a:buSzTx/>
              <a:buFontTx/>
              <a:buNone/>
              <a:tabLst/>
            </a:pPr>
            <a:r>
              <a:rPr lang="el-GR" sz="1100" b="1" dirty="0" smtClean="0">
                <a:latin typeface="Arial" pitchFamily="34" charset="0"/>
                <a:cs typeface="Arial" pitchFamily="34" charset="0"/>
              </a:rPr>
              <a:t>ΥΠΗΡΕΣΙΑΣ</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Oval 5"/>
          <p:cNvSpPr>
            <a:spLocks noChangeArrowheads="1"/>
          </p:cNvSpPr>
          <p:nvPr/>
        </p:nvSpPr>
        <p:spPr bwMode="auto">
          <a:xfrm>
            <a:off x="5492750" y="4267200"/>
            <a:ext cx="1012825" cy="923925"/>
          </a:xfrm>
          <a:prstGeom prst="ellipse">
            <a:avLst/>
          </a:prstGeom>
          <a:solidFill>
            <a:srgbClr val="00206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Text Box 17"/>
          <p:cNvSpPr txBox="1">
            <a:spLocks noChangeArrowheads="1"/>
          </p:cNvSpPr>
          <p:nvPr/>
        </p:nvSpPr>
        <p:spPr bwMode="auto">
          <a:xfrm>
            <a:off x="5351367" y="4463573"/>
            <a:ext cx="1289050"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100" b="1" dirty="0" smtClean="0">
                <a:solidFill>
                  <a:schemeClr val="bg1"/>
                </a:solidFill>
                <a:latin typeface="Arial" pitchFamily="34" charset="0"/>
                <a:cs typeface="Arial" pitchFamily="34" charset="0"/>
              </a:rPr>
              <a:t>ΠΡΟΩΘΗΜΕΝΟ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bg1"/>
                </a:solidFill>
                <a:effectLst/>
                <a:latin typeface="Arial" pitchFamily="34" charset="0"/>
                <a:cs typeface="Arial" pitchFamily="34" charset="0"/>
              </a:rPr>
              <a:t>Κ.Ε.Ε.</a:t>
            </a:r>
          </a:p>
          <a:p>
            <a:pPr marL="0" marR="0" lvl="0" indent="0" algn="ctr" defTabSz="914400" rtl="0" eaLnBrk="1" fontAlgn="base" latinLnBrk="0" hangingPunct="1">
              <a:lnSpc>
                <a:spcPct val="100000"/>
              </a:lnSpc>
              <a:spcBef>
                <a:spcPct val="0"/>
              </a:spcBef>
              <a:spcAft>
                <a:spcPct val="0"/>
              </a:spcAft>
              <a:buClrTx/>
              <a:buSzTx/>
              <a:buFontTx/>
              <a:buNone/>
              <a:tabLst/>
            </a:pPr>
            <a:r>
              <a:rPr lang="el-GR" sz="1100" b="1" dirty="0" smtClean="0">
                <a:solidFill>
                  <a:schemeClr val="bg1"/>
                </a:solidFill>
                <a:latin typeface="Arial" pitchFamily="34" charset="0"/>
                <a:cs typeface="Arial" pitchFamily="34" charset="0"/>
              </a:rPr>
              <a:t>ΥΠΗΡΕΣΙΑΣ</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31" name="Oval 5"/>
          <p:cNvSpPr>
            <a:spLocks noChangeArrowheads="1"/>
          </p:cNvSpPr>
          <p:nvPr/>
        </p:nvSpPr>
        <p:spPr bwMode="auto">
          <a:xfrm>
            <a:off x="7473950" y="4495800"/>
            <a:ext cx="1012825" cy="923925"/>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Text Box 17"/>
          <p:cNvSpPr txBox="1">
            <a:spLocks noChangeArrowheads="1"/>
          </p:cNvSpPr>
          <p:nvPr/>
        </p:nvSpPr>
        <p:spPr bwMode="auto">
          <a:xfrm>
            <a:off x="7321550" y="4571905"/>
            <a:ext cx="1289050"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100" b="1" dirty="0" smtClean="0">
                <a:latin typeface="Arial" pitchFamily="34" charset="0"/>
                <a:cs typeface="Arial" pitchFamily="34" charset="0"/>
              </a:rPr>
              <a:t>ΠΡΟΩΘΗΜΕΝΟ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cs typeface="Arial" pitchFamily="34" charset="0"/>
              </a:rPr>
              <a:t>Κ.Ε.Ε.</a:t>
            </a:r>
          </a:p>
          <a:p>
            <a:pPr marL="0" marR="0" lvl="0" indent="0" algn="ctr" defTabSz="914400" rtl="0" eaLnBrk="1" fontAlgn="base" latinLnBrk="0" hangingPunct="1">
              <a:lnSpc>
                <a:spcPct val="100000"/>
              </a:lnSpc>
              <a:spcBef>
                <a:spcPct val="0"/>
              </a:spcBef>
              <a:spcAft>
                <a:spcPct val="0"/>
              </a:spcAft>
              <a:buClrTx/>
              <a:buSzTx/>
              <a:buFontTx/>
              <a:buNone/>
              <a:tabLst/>
            </a:pPr>
            <a:r>
              <a:rPr lang="el-GR" sz="1100" b="1" dirty="0" smtClean="0">
                <a:latin typeface="Arial" pitchFamily="34" charset="0"/>
                <a:cs typeface="Arial" pitchFamily="34" charset="0"/>
              </a:rPr>
              <a:t>ΥΠΗΡΕΣΙΑΣ</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descr="Image result for Πυρκαγιά στη Σολέα">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6200"/>
            <a:ext cx="9144000" cy="6858000"/>
          </a:xfrm>
          <a:prstGeom prst="rect">
            <a:avLst/>
          </a:prstGeom>
        </p:spPr>
      </p:pic>
      <p:grpSp>
        <p:nvGrpSpPr>
          <p:cNvPr id="2" name="Group 1"/>
          <p:cNvGrpSpPr/>
          <p:nvPr/>
        </p:nvGrpSpPr>
        <p:grpSpPr>
          <a:xfrm>
            <a:off x="0" y="-76200"/>
            <a:ext cx="9144000" cy="6984316"/>
            <a:chOff x="0" y="-126316"/>
            <a:chExt cx="9144000" cy="6984316"/>
          </a:xfrm>
        </p:grpSpPr>
        <p:pic>
          <p:nvPicPr>
            <p:cNvPr id="5" name="Picture 2"/>
            <p:cNvPicPr>
              <a:picLocks noChangeAspect="1" noChangeArrowheads="1"/>
            </p:cNvPicPr>
            <p:nvPr/>
          </p:nvPicPr>
          <p:blipFill>
            <a:blip r:embed="rId3" cstate="print"/>
            <a:srcRect/>
            <a:stretch>
              <a:fillRect/>
            </a:stretch>
          </p:blipFill>
          <p:spPr bwMode="auto">
            <a:xfrm>
              <a:off x="0" y="-126316"/>
              <a:ext cx="9144000" cy="6984316"/>
            </a:xfrm>
            <a:prstGeom prst="rect">
              <a:avLst/>
            </a:prstGeom>
            <a:noFill/>
            <a:ln w="9525">
              <a:noFill/>
              <a:miter lim="800000"/>
              <a:headEnd/>
              <a:tailEnd/>
            </a:ln>
          </p:spPr>
        </p:pic>
        <p:sp>
          <p:nvSpPr>
            <p:cNvPr id="8" name="Oval 7"/>
            <p:cNvSpPr/>
            <p:nvPr/>
          </p:nvSpPr>
          <p:spPr>
            <a:xfrm flipH="1">
              <a:off x="2362200" y="3810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9" name="Oval 8"/>
            <p:cNvSpPr/>
            <p:nvPr/>
          </p:nvSpPr>
          <p:spPr>
            <a:xfrm flipH="1">
              <a:off x="3505200" y="6172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10" name="Oval 9"/>
            <p:cNvSpPr/>
            <p:nvPr/>
          </p:nvSpPr>
          <p:spPr>
            <a:xfrm flipH="1">
              <a:off x="3657600" y="60198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11" name="Oval 10"/>
            <p:cNvSpPr/>
            <p:nvPr/>
          </p:nvSpPr>
          <p:spPr>
            <a:xfrm flipH="1">
              <a:off x="3124200" y="6629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12" name="TextBox 11"/>
            <p:cNvSpPr txBox="1"/>
            <p:nvPr/>
          </p:nvSpPr>
          <p:spPr>
            <a:xfrm>
              <a:off x="2311791" y="5748635"/>
              <a:ext cx="1371600" cy="307777"/>
            </a:xfrm>
            <a:prstGeom prst="rect">
              <a:avLst/>
            </a:prstGeom>
            <a:noFill/>
          </p:spPr>
          <p:txBody>
            <a:bodyPr wrap="square" rtlCol="0">
              <a:spAutoFit/>
            </a:bodyPr>
            <a:lstStyle/>
            <a:p>
              <a:pPr algn="ctr"/>
              <a:r>
                <a:rPr lang="el-GR" sz="1400" b="1" dirty="0" err="1">
                  <a:latin typeface="Arial" panose="020B0604020202020204" pitchFamily="34" charset="0"/>
                  <a:cs typeface="Arial" panose="020B0604020202020204" pitchFamily="34" charset="0"/>
                </a:rPr>
                <a:t>Κούρδαλι</a:t>
              </a:r>
              <a:endParaRPr lang="en-GB" sz="1400" b="1" dirty="0">
                <a:latin typeface="Arial" panose="020B0604020202020204" pitchFamily="34" charset="0"/>
                <a:cs typeface="Arial" panose="020B0604020202020204" pitchFamily="34" charset="0"/>
              </a:endParaRPr>
            </a:p>
          </p:txBody>
        </p:sp>
        <p:sp>
          <p:nvSpPr>
            <p:cNvPr id="13" name="Oval 12"/>
            <p:cNvSpPr/>
            <p:nvPr/>
          </p:nvSpPr>
          <p:spPr>
            <a:xfrm flipH="1">
              <a:off x="2286000" y="5867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grpSp>
      <p:grpSp>
        <p:nvGrpSpPr>
          <p:cNvPr id="3" name="Group 2"/>
          <p:cNvGrpSpPr/>
          <p:nvPr/>
        </p:nvGrpSpPr>
        <p:grpSpPr>
          <a:xfrm>
            <a:off x="381000" y="5486400"/>
            <a:ext cx="1066800" cy="735916"/>
            <a:chOff x="914400" y="5105400"/>
            <a:chExt cx="1371600" cy="812116"/>
          </a:xfrm>
        </p:grpSpPr>
        <p:sp>
          <p:nvSpPr>
            <p:cNvPr id="16" name="Oval 15"/>
            <p:cNvSpPr/>
            <p:nvPr/>
          </p:nvSpPr>
          <p:spPr>
            <a:xfrm>
              <a:off x="1066800" y="5105400"/>
              <a:ext cx="1066800" cy="8121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17" name="TextBox 16"/>
            <p:cNvSpPr txBox="1"/>
            <p:nvPr/>
          </p:nvSpPr>
          <p:spPr>
            <a:xfrm>
              <a:off x="914400" y="5331023"/>
              <a:ext cx="1371600" cy="307777"/>
            </a:xfrm>
            <a:prstGeom prst="rect">
              <a:avLst/>
            </a:prstGeom>
            <a:noFill/>
          </p:spPr>
          <p:txBody>
            <a:bodyPr wrap="square" rtlCol="0">
              <a:spAutoFit/>
            </a:bodyPr>
            <a:lstStyle/>
            <a:p>
              <a:pPr algn="ctr"/>
              <a:r>
                <a:rPr lang="el-GR" sz="1400" b="1" dirty="0" smtClean="0">
                  <a:latin typeface="Arial" panose="020B0604020202020204" pitchFamily="34" charset="0"/>
                  <a:cs typeface="Arial" panose="020B0604020202020204" pitchFamily="34" charset="0"/>
                </a:rPr>
                <a:t>Κ.Σ.Ε.</a:t>
              </a:r>
              <a:endParaRPr lang="el-GR" sz="1400" b="1" dirty="0">
                <a:latin typeface="Arial" panose="020B0604020202020204" pitchFamily="34" charset="0"/>
                <a:cs typeface="Arial" panose="020B0604020202020204" pitchFamily="34" charset="0"/>
              </a:endParaRPr>
            </a:p>
          </p:txBody>
        </p:sp>
      </p:grpSp>
      <p:grpSp>
        <p:nvGrpSpPr>
          <p:cNvPr id="22" name="Group 21"/>
          <p:cNvGrpSpPr/>
          <p:nvPr/>
        </p:nvGrpSpPr>
        <p:grpSpPr>
          <a:xfrm>
            <a:off x="914400" y="6122084"/>
            <a:ext cx="1066800" cy="735916"/>
            <a:chOff x="914400" y="5105400"/>
            <a:chExt cx="1371600" cy="812116"/>
          </a:xfrm>
        </p:grpSpPr>
        <p:sp>
          <p:nvSpPr>
            <p:cNvPr id="23" name="Oval 22"/>
            <p:cNvSpPr/>
            <p:nvPr/>
          </p:nvSpPr>
          <p:spPr>
            <a:xfrm>
              <a:off x="1066800" y="5105400"/>
              <a:ext cx="1066800" cy="8121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24" name="TextBox 23"/>
            <p:cNvSpPr txBox="1"/>
            <p:nvPr/>
          </p:nvSpPr>
          <p:spPr>
            <a:xfrm>
              <a:off x="914400" y="5331023"/>
              <a:ext cx="1371600" cy="339646"/>
            </a:xfrm>
            <a:prstGeom prst="rect">
              <a:avLst/>
            </a:prstGeom>
            <a:noFill/>
          </p:spPr>
          <p:txBody>
            <a:bodyPr wrap="square" rtlCol="0">
              <a:spAutoFit/>
            </a:bodyPr>
            <a:lstStyle/>
            <a:p>
              <a:pPr algn="ctr"/>
              <a:r>
                <a:rPr lang="el-GR" sz="1400" b="1" dirty="0" smtClean="0">
                  <a:latin typeface="Arial" panose="020B0604020202020204" pitchFamily="34" charset="0"/>
                  <a:cs typeface="Arial" panose="020B0604020202020204" pitchFamily="34" charset="0"/>
                </a:rPr>
                <a:t>Κ.Ε.Ε./Π.Α</a:t>
              </a:r>
              <a:endParaRPr lang="el-GR" sz="1400" b="1" dirty="0">
                <a:latin typeface="Arial" panose="020B0604020202020204" pitchFamily="34" charset="0"/>
                <a:cs typeface="Arial" panose="020B0604020202020204" pitchFamily="34" charset="0"/>
              </a:endParaRPr>
            </a:p>
          </p:txBody>
        </p:sp>
      </p:grpSp>
      <p:grpSp>
        <p:nvGrpSpPr>
          <p:cNvPr id="25" name="Group 24"/>
          <p:cNvGrpSpPr/>
          <p:nvPr/>
        </p:nvGrpSpPr>
        <p:grpSpPr>
          <a:xfrm>
            <a:off x="3581400" y="6122084"/>
            <a:ext cx="1066800" cy="735916"/>
            <a:chOff x="914400" y="5105400"/>
            <a:chExt cx="1371600" cy="812116"/>
          </a:xfrm>
        </p:grpSpPr>
        <p:sp>
          <p:nvSpPr>
            <p:cNvPr id="26" name="Oval 25"/>
            <p:cNvSpPr/>
            <p:nvPr/>
          </p:nvSpPr>
          <p:spPr>
            <a:xfrm>
              <a:off x="1066800" y="5105400"/>
              <a:ext cx="1066800" cy="8121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27" name="TextBox 26"/>
            <p:cNvSpPr txBox="1"/>
            <p:nvPr/>
          </p:nvSpPr>
          <p:spPr>
            <a:xfrm>
              <a:off x="914400" y="5331023"/>
              <a:ext cx="1371600" cy="339646"/>
            </a:xfrm>
            <a:prstGeom prst="rect">
              <a:avLst/>
            </a:prstGeom>
            <a:noFill/>
          </p:spPr>
          <p:txBody>
            <a:bodyPr wrap="square" rtlCol="0">
              <a:spAutoFit/>
            </a:bodyPr>
            <a:lstStyle/>
            <a:p>
              <a:pPr algn="ctr"/>
              <a:r>
                <a:rPr lang="el-GR" sz="1400" b="1" dirty="0" smtClean="0">
                  <a:latin typeface="Arial" panose="020B0604020202020204" pitchFamily="34" charset="0"/>
                  <a:cs typeface="Arial" panose="020B0604020202020204" pitchFamily="34" charset="0"/>
                </a:rPr>
                <a:t>Κ.Ε.Ε./ΤΔ</a:t>
              </a:r>
              <a:endParaRPr lang="el-GR" sz="1400" b="1" dirty="0">
                <a:latin typeface="Arial" panose="020B0604020202020204" pitchFamily="34" charset="0"/>
                <a:cs typeface="Arial" panose="020B0604020202020204" pitchFamily="34" charset="0"/>
              </a:endParaRPr>
            </a:p>
          </p:txBody>
        </p:sp>
      </p:grpSp>
      <p:sp>
        <p:nvSpPr>
          <p:cNvPr id="28" name="Text Box 10"/>
          <p:cNvSpPr txBox="1">
            <a:spLocks noChangeArrowheads="1"/>
          </p:cNvSpPr>
          <p:nvPr/>
        </p:nvSpPr>
        <p:spPr bwMode="auto">
          <a:xfrm>
            <a:off x="1771650" y="1000125"/>
            <a:ext cx="2486025" cy="60325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ΔΙΕΥΘΥΝΣΗ ΕΠΙΧΕΙΡΗΣΗΣ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ΕΠΙΧΕΙΡΗΣΙΑΚΟ ΕΠΙΠΕΔΟ</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11"/>
          <p:cNvSpPr txBox="1">
            <a:spLocks noChangeArrowheads="1"/>
          </p:cNvSpPr>
          <p:nvPr/>
        </p:nvSpPr>
        <p:spPr bwMode="auto">
          <a:xfrm>
            <a:off x="4200525" y="1819275"/>
            <a:ext cx="2486025" cy="1038225"/>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Αναπτύσσεται από την Υπηρεσία που έχει την ευθύνη εκπόνησης του αντίστοιχου Ειδικού Εθνικού Σχεδίου</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15"/>
          <p:cNvSpPr txBox="1">
            <a:spLocks noChangeArrowheads="1"/>
          </p:cNvSpPr>
          <p:nvPr/>
        </p:nvSpPr>
        <p:spPr bwMode="auto">
          <a:xfrm>
            <a:off x="6791325" y="533400"/>
            <a:ext cx="2352675" cy="1724025"/>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Γενικός Συντονιστής</a:t>
            </a:r>
            <a:r>
              <a:rPr kumimoji="0" lang="en-US" sz="1100" b="1" i="0" u="none" strike="noStrike" cap="none" normalizeH="0" baseline="0" smtClean="0">
                <a:ln>
                  <a:noFill/>
                </a:ln>
                <a:solidFill>
                  <a:schemeClr val="tx1"/>
                </a:solidFill>
                <a:effectLst/>
                <a:latin typeface="Arial" pitchFamily="34" charset="0"/>
                <a:cs typeface="Arial" pitchFamily="34" charset="0"/>
              </a:rPr>
              <a:t>: Έπαρχος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Συντονιστής Επιχείρησης</a:t>
            </a:r>
            <a:r>
              <a:rPr kumimoji="0" lang="en-US" sz="1100" b="1" i="0" u="none" strike="noStrike" cap="none" normalizeH="0" baseline="0" smtClean="0">
                <a:ln>
                  <a:noFill/>
                </a:ln>
                <a:solidFill>
                  <a:schemeClr val="tx1"/>
                </a:solidFill>
                <a:effectLst/>
                <a:latin typeface="Arial" pitchFamily="34" charset="0"/>
                <a:cs typeface="Arial" pitchFamily="34" charset="0"/>
              </a:rPr>
              <a:t>: Προϊστάμενος ή Αρχαιότερος Λειτουργός (Αξιωματικός) της Υπηρεσίας που αναπτύσσει το ΚΣΕ</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Oval 5"/>
          <p:cNvSpPr>
            <a:spLocks noChangeArrowheads="1"/>
          </p:cNvSpPr>
          <p:nvPr/>
        </p:nvSpPr>
        <p:spPr bwMode="auto">
          <a:xfrm>
            <a:off x="5010150" y="609600"/>
            <a:ext cx="1012825" cy="923925"/>
          </a:xfrm>
          <a:prstGeom prst="ellipse">
            <a:avLst/>
          </a:prstGeom>
          <a:solidFill>
            <a:srgbClr val="56CEF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Text Box 17"/>
          <p:cNvSpPr txBox="1">
            <a:spLocks noChangeArrowheads="1"/>
          </p:cNvSpPr>
          <p:nvPr/>
        </p:nvSpPr>
        <p:spPr bwMode="auto">
          <a:xfrm>
            <a:off x="4883150" y="722408"/>
            <a:ext cx="1289050" cy="69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ΚΕΝΤΡΟ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ΣΥΝΤΟΝΙΣΜΟΥ</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ΕΠΙΧΕΙΡΗΣΗΣ</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 Box 18"/>
          <p:cNvSpPr txBox="1">
            <a:spLocks noChangeArrowheads="1"/>
          </p:cNvSpPr>
          <p:nvPr/>
        </p:nvSpPr>
        <p:spPr bwMode="auto">
          <a:xfrm>
            <a:off x="2667000" y="3657600"/>
            <a:ext cx="2486025" cy="603250"/>
          </a:xfrm>
          <a:prstGeom prst="rect">
            <a:avLst/>
          </a:prstGeom>
          <a:solidFill>
            <a:srgbClr val="92D05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ΔΙΕΥΘΥΝΣΗ ΕΠΙΧΕΙΡΗΣΗΣ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ΤΑΚΤΙΚΟ ΕΠΙΠΕΔΟ</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Text Box 19"/>
          <p:cNvSpPr txBox="1">
            <a:spLocks noChangeArrowheads="1"/>
          </p:cNvSpPr>
          <p:nvPr/>
        </p:nvSpPr>
        <p:spPr bwMode="auto">
          <a:xfrm>
            <a:off x="4210050" y="4964112"/>
            <a:ext cx="2486025" cy="1038225"/>
          </a:xfrm>
          <a:prstGeom prst="rect">
            <a:avLst/>
          </a:prstGeom>
          <a:solidFill>
            <a:srgbClr val="00B05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Αναπτύσσονται από την κάθε Υπηρεσία σε χώρο που να εξυπηρετεί τις επιχειρησιακές της ανάγκες</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 Box 20"/>
          <p:cNvSpPr txBox="1">
            <a:spLocks noChangeArrowheads="1"/>
          </p:cNvSpPr>
          <p:nvPr/>
        </p:nvSpPr>
        <p:spPr bwMode="auto">
          <a:xfrm>
            <a:off x="6800850" y="4960937"/>
            <a:ext cx="2352675" cy="1052513"/>
          </a:xfrm>
          <a:prstGeom prst="rect">
            <a:avLst/>
          </a:prstGeom>
          <a:solidFill>
            <a:srgbClr val="00B05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Συντονιστής Επιχείρησης</a:t>
            </a:r>
            <a:r>
              <a:rPr kumimoji="0" lang="en-US" sz="1100" b="1" i="0" u="none" strike="noStrike" cap="none" normalizeH="0" baseline="0" smtClean="0">
                <a:ln>
                  <a:noFill/>
                </a:ln>
                <a:solidFill>
                  <a:schemeClr val="tx1"/>
                </a:solidFill>
                <a:effectLst/>
                <a:latin typeface="Arial" pitchFamily="34" charset="0"/>
                <a:cs typeface="Arial" pitchFamily="34" charset="0"/>
              </a:rPr>
              <a:t>: Αρχαιότερος Λειτουργός (Αξιωματικός) της κάθε Υπηρεσίας στο πεδίο δράσης</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7" name="Straight Arrow Connector 36"/>
          <p:cNvCxnSpPr/>
          <p:nvPr/>
        </p:nvCxnSpPr>
        <p:spPr>
          <a:xfrm>
            <a:off x="1295400" y="5029200"/>
            <a:ext cx="152400"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81000" y="4648200"/>
            <a:ext cx="1066800" cy="735916"/>
            <a:chOff x="914400" y="5105400"/>
            <a:chExt cx="1371600" cy="812116"/>
          </a:xfrm>
        </p:grpSpPr>
        <p:sp>
          <p:nvSpPr>
            <p:cNvPr id="20" name="Oval 19"/>
            <p:cNvSpPr/>
            <p:nvPr/>
          </p:nvSpPr>
          <p:spPr>
            <a:xfrm>
              <a:off x="1066800" y="5105400"/>
              <a:ext cx="1066800" cy="8121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21" name="TextBox 20"/>
            <p:cNvSpPr txBox="1"/>
            <p:nvPr/>
          </p:nvSpPr>
          <p:spPr>
            <a:xfrm>
              <a:off x="914400" y="5331023"/>
              <a:ext cx="1371600" cy="339646"/>
            </a:xfrm>
            <a:prstGeom prst="rect">
              <a:avLst/>
            </a:prstGeom>
            <a:noFill/>
          </p:spPr>
          <p:txBody>
            <a:bodyPr wrap="square" rtlCol="0">
              <a:spAutoFit/>
            </a:bodyPr>
            <a:lstStyle/>
            <a:p>
              <a:pPr algn="ctr"/>
              <a:r>
                <a:rPr lang="el-GR" sz="1400" b="1" dirty="0" smtClean="0">
                  <a:latin typeface="Arial" panose="020B0604020202020204" pitchFamily="34" charset="0"/>
                  <a:cs typeface="Arial" panose="020B0604020202020204" pitchFamily="34" charset="0"/>
                </a:rPr>
                <a:t>Κ.Ε.Ε./Π.Υ</a:t>
              </a:r>
              <a:endParaRPr lang="el-GR" sz="1400" b="1" dirty="0">
                <a:latin typeface="Arial" panose="020B0604020202020204" pitchFamily="34" charset="0"/>
                <a:cs typeface="Arial" panose="020B0604020202020204" pitchFamily="34" charset="0"/>
              </a:endParaRPr>
            </a:p>
          </p:txBody>
        </p:sp>
      </p:grpSp>
      <p:cxnSp>
        <p:nvCxnSpPr>
          <p:cNvPr id="39" name="Straight Arrow Connector 38"/>
          <p:cNvCxnSpPr>
            <a:stCxn id="23" idx="7"/>
          </p:cNvCxnSpPr>
          <p:nvPr/>
        </p:nvCxnSpPr>
        <p:spPr>
          <a:xfrm flipH="1" flipV="1">
            <a:off x="1524000" y="5715000"/>
            <a:ext cx="217154" cy="5148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p:cNvCxnSpPr>
          <p:nvPr/>
        </p:nvCxnSpPr>
        <p:spPr>
          <a:xfrm flipH="1">
            <a:off x="3352800" y="6490042"/>
            <a:ext cx="347133" cy="2155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8347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par>
                          <p:cTn id="23" fill="hold">
                            <p:stCondLst>
                              <p:cond delay="2000"/>
                            </p:stCondLst>
                            <p:childTnLst>
                              <p:par>
                                <p:cTn id="24" presetID="5" presetClass="entr" presetSubtype="1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checkerboard(across)">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childTnLst>
                          </p:cTn>
                        </p:par>
                        <p:par>
                          <p:cTn id="32" fill="hold">
                            <p:stCondLst>
                              <p:cond delay="2000"/>
                            </p:stCondLst>
                            <p:childTnLst>
                              <p:par>
                                <p:cTn id="33" presetID="5" presetClass="entr" presetSubtype="1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checkerboard(across)">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ircle(in)">
                                      <p:cBhvr>
                                        <p:cTn id="40" dur="2000"/>
                                        <p:tgtEl>
                                          <p:spTgt spid="25"/>
                                        </p:tgtEl>
                                      </p:cBhvr>
                                    </p:animEffect>
                                  </p:childTnLst>
                                </p:cTn>
                              </p:par>
                            </p:childTnLst>
                          </p:cTn>
                        </p:par>
                        <p:par>
                          <p:cTn id="41" fill="hold">
                            <p:stCondLst>
                              <p:cond delay="2000"/>
                            </p:stCondLst>
                            <p:childTnLst>
                              <p:par>
                                <p:cTn id="42" presetID="5" presetClass="entr" presetSubtype="10"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checkerboard(across)">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diamond(in)">
                                      <p:cBhvr>
                                        <p:cTn id="49" dur="2000"/>
                                        <p:tgtEl>
                                          <p:spTgt spid="28"/>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diamond(in)">
                                      <p:cBhvr>
                                        <p:cTn id="52" dur="2000"/>
                                        <p:tgtEl>
                                          <p:spTgt spid="29"/>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amond(in)">
                                      <p:cBhvr>
                                        <p:cTn id="55" dur="2000"/>
                                        <p:tgtEl>
                                          <p:spTgt spid="30"/>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diamond(in)">
                                      <p:cBhvr>
                                        <p:cTn id="58" dur="2000"/>
                                        <p:tgtEl>
                                          <p:spTgt spid="31"/>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diamond(in)">
                                      <p:cBhvr>
                                        <p:cTn id="61" dur="20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diamond(in)">
                                      <p:cBhvr>
                                        <p:cTn id="66" dur="2000"/>
                                        <p:tgtEl>
                                          <p:spTgt spid="33"/>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diamond(in)">
                                      <p:cBhvr>
                                        <p:cTn id="69" dur="2000"/>
                                        <p:tgtEl>
                                          <p:spTgt spid="34"/>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diamond(in)">
                                      <p:cBhvr>
                                        <p:cTn id="7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33" grpId="0" animBg="1"/>
      <p:bldP spid="34" grpId="0" animBg="1"/>
      <p:bldP spid="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Image result for Πυρκαγιά στη Σολέα">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cxnSp>
        <p:nvCxnSpPr>
          <p:cNvPr id="56" name="Straight Arrow Connector 55"/>
          <p:cNvCxnSpPr>
            <a:stCxn id="18" idx="2"/>
          </p:cNvCxnSpPr>
          <p:nvPr/>
        </p:nvCxnSpPr>
        <p:spPr>
          <a:xfrm>
            <a:off x="3771900" y="3200400"/>
            <a:ext cx="457200" cy="83820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5" idx="2"/>
          </p:cNvCxnSpPr>
          <p:nvPr/>
        </p:nvCxnSpPr>
        <p:spPr>
          <a:xfrm>
            <a:off x="1866900" y="3200400"/>
            <a:ext cx="2400300" cy="83820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6" idx="1"/>
          </p:cNvCxnSpPr>
          <p:nvPr/>
        </p:nvCxnSpPr>
        <p:spPr>
          <a:xfrm>
            <a:off x="2286000" y="1524000"/>
            <a:ext cx="3962400" cy="0"/>
          </a:xfrm>
          <a:prstGeom prst="straightConnector1">
            <a:avLst/>
          </a:prstGeom>
          <a:ln w="254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6" idx="2"/>
          </p:cNvCxnSpPr>
          <p:nvPr/>
        </p:nvCxnSpPr>
        <p:spPr>
          <a:xfrm flipV="1">
            <a:off x="1905000" y="1676400"/>
            <a:ext cx="4762500" cy="35814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5" idx="2"/>
          </p:cNvCxnSpPr>
          <p:nvPr/>
        </p:nvCxnSpPr>
        <p:spPr>
          <a:xfrm flipV="1">
            <a:off x="1905000" y="1676400"/>
            <a:ext cx="3695700" cy="35814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4" idx="2"/>
          </p:cNvCxnSpPr>
          <p:nvPr/>
        </p:nvCxnSpPr>
        <p:spPr>
          <a:xfrm flipV="1">
            <a:off x="1905000" y="1676400"/>
            <a:ext cx="2400300" cy="35814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3" idx="2"/>
          </p:cNvCxnSpPr>
          <p:nvPr/>
        </p:nvCxnSpPr>
        <p:spPr>
          <a:xfrm flipV="1">
            <a:off x="1905000" y="1676400"/>
            <a:ext cx="1104900" cy="36576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3"/>
            <a:endCxn id="16" idx="2"/>
          </p:cNvCxnSpPr>
          <p:nvPr/>
        </p:nvCxnSpPr>
        <p:spPr>
          <a:xfrm flipH="1" flipV="1">
            <a:off x="1866900" y="1676400"/>
            <a:ext cx="38100" cy="36195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4" name="Text Box 57"/>
          <p:cNvSpPr txBox="1">
            <a:spLocks noChangeArrowheads="1"/>
          </p:cNvSpPr>
          <p:nvPr/>
        </p:nvSpPr>
        <p:spPr bwMode="auto">
          <a:xfrm>
            <a:off x="3124200" y="4038600"/>
            <a:ext cx="2470150" cy="585787"/>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pitchFamily="34" charset="0"/>
                <a:cs typeface="Arial" pitchFamily="34" charset="0"/>
              </a:rPr>
              <a:t>ΠΕΔΠΑ Λευκωσίας</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2"/>
          <p:cNvSpPr>
            <a:spLocks noChangeArrowheads="1"/>
          </p:cNvSpPr>
          <p:nvPr/>
        </p:nvSpPr>
        <p:spPr bwMode="auto">
          <a:xfrm>
            <a:off x="1371600" y="1981200"/>
            <a:ext cx="990600" cy="76200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2"/>
          <p:cNvSpPr>
            <a:spLocks noChangeArrowheads="1"/>
          </p:cNvSpPr>
          <p:nvPr/>
        </p:nvSpPr>
        <p:spPr bwMode="auto">
          <a:xfrm>
            <a:off x="2590800" y="1981200"/>
            <a:ext cx="990600" cy="76200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2"/>
          <p:cNvSpPr>
            <a:spLocks noChangeArrowheads="1"/>
          </p:cNvSpPr>
          <p:nvPr/>
        </p:nvSpPr>
        <p:spPr bwMode="auto">
          <a:xfrm>
            <a:off x="3810000" y="1981200"/>
            <a:ext cx="990600" cy="76200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2"/>
          <p:cNvSpPr>
            <a:spLocks noChangeArrowheads="1"/>
          </p:cNvSpPr>
          <p:nvPr/>
        </p:nvSpPr>
        <p:spPr bwMode="auto">
          <a:xfrm>
            <a:off x="5181600" y="1981200"/>
            <a:ext cx="990600" cy="76200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2"/>
          <p:cNvSpPr>
            <a:spLocks noChangeArrowheads="1"/>
          </p:cNvSpPr>
          <p:nvPr/>
        </p:nvSpPr>
        <p:spPr bwMode="auto">
          <a:xfrm>
            <a:off x="6477000" y="1981200"/>
            <a:ext cx="990600" cy="76200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ext Box 57"/>
          <p:cNvSpPr txBox="1">
            <a:spLocks noChangeArrowheads="1"/>
          </p:cNvSpPr>
          <p:nvPr/>
        </p:nvSpPr>
        <p:spPr bwMode="auto">
          <a:xfrm>
            <a:off x="1447800" y="2209800"/>
            <a:ext cx="838199" cy="304800"/>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Αγ. Θ</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57"/>
          <p:cNvSpPr txBox="1">
            <a:spLocks noChangeArrowheads="1"/>
          </p:cNvSpPr>
          <p:nvPr/>
        </p:nvSpPr>
        <p:spPr bwMode="auto">
          <a:xfrm>
            <a:off x="2667000" y="2209800"/>
            <a:ext cx="838199" cy="304800"/>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err="1" smtClean="0">
                <a:latin typeface="Arial" pitchFamily="34" charset="0"/>
                <a:cs typeface="Arial" pitchFamily="34" charset="0"/>
              </a:rPr>
              <a:t>Κούρδ</a:t>
            </a:r>
            <a:r>
              <a:rPr lang="el-GR" sz="1400" b="1" dirty="0" smtClean="0">
                <a:latin typeface="Arial"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57"/>
          <p:cNvSpPr txBox="1">
            <a:spLocks noChangeArrowheads="1"/>
          </p:cNvSpPr>
          <p:nvPr/>
        </p:nvSpPr>
        <p:spPr bwMode="auto">
          <a:xfrm>
            <a:off x="3886200" y="2209800"/>
            <a:ext cx="838199" cy="304800"/>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Σπήλια</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57"/>
          <p:cNvSpPr txBox="1">
            <a:spLocks noChangeArrowheads="1"/>
          </p:cNvSpPr>
          <p:nvPr/>
        </p:nvSpPr>
        <p:spPr bwMode="auto">
          <a:xfrm>
            <a:off x="5257800" y="2209800"/>
            <a:ext cx="838199" cy="304800"/>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Αγ. </a:t>
            </a:r>
            <a:r>
              <a:rPr lang="el-GR" sz="1400" b="1" dirty="0" err="1" smtClean="0">
                <a:latin typeface="Arial" pitchFamily="34" charset="0"/>
                <a:cs typeface="Arial" pitchFamily="34" charset="0"/>
              </a:rPr>
              <a:t>Ειρ</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57"/>
          <p:cNvSpPr txBox="1">
            <a:spLocks noChangeArrowheads="1"/>
          </p:cNvSpPr>
          <p:nvPr/>
        </p:nvSpPr>
        <p:spPr bwMode="auto">
          <a:xfrm>
            <a:off x="6553200" y="2209800"/>
            <a:ext cx="838199" cy="304800"/>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Καν.</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57"/>
          <p:cNvSpPr txBox="1">
            <a:spLocks noChangeArrowheads="1"/>
          </p:cNvSpPr>
          <p:nvPr/>
        </p:nvSpPr>
        <p:spPr bwMode="auto">
          <a:xfrm>
            <a:off x="1447800" y="2895600"/>
            <a:ext cx="838199" cy="304800"/>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Τμ. Εκ.</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57"/>
          <p:cNvSpPr txBox="1">
            <a:spLocks noChangeArrowheads="1"/>
          </p:cNvSpPr>
          <p:nvPr/>
        </p:nvSpPr>
        <p:spPr bwMode="auto">
          <a:xfrm>
            <a:off x="1447800" y="1371600"/>
            <a:ext cx="838199" cy="3048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ΤΕΔ</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57"/>
          <p:cNvSpPr txBox="1">
            <a:spLocks noChangeArrowheads="1"/>
          </p:cNvSpPr>
          <p:nvPr/>
        </p:nvSpPr>
        <p:spPr bwMode="auto">
          <a:xfrm>
            <a:off x="3352800" y="3505200"/>
            <a:ext cx="838199" cy="304800"/>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ΤΑΒ</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57"/>
          <p:cNvSpPr txBox="1">
            <a:spLocks noChangeArrowheads="1"/>
          </p:cNvSpPr>
          <p:nvPr/>
        </p:nvSpPr>
        <p:spPr bwMode="auto">
          <a:xfrm>
            <a:off x="3352800" y="2895600"/>
            <a:ext cx="838199" cy="304800"/>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Τμ. Εκ.</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57"/>
          <p:cNvSpPr txBox="1">
            <a:spLocks noChangeArrowheads="1"/>
          </p:cNvSpPr>
          <p:nvPr/>
        </p:nvSpPr>
        <p:spPr bwMode="auto">
          <a:xfrm>
            <a:off x="5867400" y="2895600"/>
            <a:ext cx="838199" cy="304800"/>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Τμ. Εκ.</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Oval 2"/>
          <p:cNvSpPr>
            <a:spLocks noChangeArrowheads="1"/>
          </p:cNvSpPr>
          <p:nvPr/>
        </p:nvSpPr>
        <p:spPr bwMode="auto">
          <a:xfrm>
            <a:off x="7010400" y="533400"/>
            <a:ext cx="1752600" cy="121920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Text Box 57"/>
          <p:cNvSpPr txBox="1">
            <a:spLocks noChangeArrowheads="1"/>
          </p:cNvSpPr>
          <p:nvPr/>
        </p:nvSpPr>
        <p:spPr bwMode="auto">
          <a:xfrm>
            <a:off x="7467600" y="990600"/>
            <a:ext cx="838199" cy="304800"/>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ΧΠΦ</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57"/>
          <p:cNvSpPr txBox="1">
            <a:spLocks noChangeArrowheads="1"/>
          </p:cNvSpPr>
          <p:nvPr/>
        </p:nvSpPr>
        <p:spPr bwMode="auto">
          <a:xfrm>
            <a:off x="6597650" y="76200"/>
            <a:ext cx="2470150" cy="585787"/>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pitchFamily="34" charset="0"/>
                <a:cs typeface="Arial" pitchFamily="34" charset="0"/>
              </a:rPr>
              <a:t>Τμηματάρχης ΣΠΑ</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57"/>
          <p:cNvSpPr txBox="1">
            <a:spLocks noChangeArrowheads="1"/>
          </p:cNvSpPr>
          <p:nvPr/>
        </p:nvSpPr>
        <p:spPr bwMode="auto">
          <a:xfrm>
            <a:off x="2590800" y="1371600"/>
            <a:ext cx="838199" cy="3048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ΤΕΔ</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57"/>
          <p:cNvSpPr txBox="1">
            <a:spLocks noChangeArrowheads="1"/>
          </p:cNvSpPr>
          <p:nvPr/>
        </p:nvSpPr>
        <p:spPr bwMode="auto">
          <a:xfrm>
            <a:off x="3886200" y="1371600"/>
            <a:ext cx="838199" cy="3048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ΤΕΔ</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57"/>
          <p:cNvSpPr txBox="1">
            <a:spLocks noChangeArrowheads="1"/>
          </p:cNvSpPr>
          <p:nvPr/>
        </p:nvSpPr>
        <p:spPr bwMode="auto">
          <a:xfrm>
            <a:off x="5181600" y="1371600"/>
            <a:ext cx="838199" cy="3048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ΤΕΔ</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57"/>
          <p:cNvSpPr txBox="1">
            <a:spLocks noChangeArrowheads="1"/>
          </p:cNvSpPr>
          <p:nvPr/>
        </p:nvSpPr>
        <p:spPr bwMode="auto">
          <a:xfrm>
            <a:off x="6248400" y="1371600"/>
            <a:ext cx="838199" cy="3048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ΤΕΔ</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57"/>
          <p:cNvSpPr txBox="1">
            <a:spLocks noChangeArrowheads="1"/>
          </p:cNvSpPr>
          <p:nvPr/>
        </p:nvSpPr>
        <p:spPr bwMode="auto">
          <a:xfrm>
            <a:off x="685800" y="5029200"/>
            <a:ext cx="1219200" cy="5334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b="1" dirty="0" smtClean="0">
                <a:latin typeface="Arial" pitchFamily="34" charset="0"/>
                <a:cs typeface="Arial" pitchFamily="34" charset="0"/>
              </a:rPr>
              <a:t>Τοπικό ΚΕΕ</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57"/>
          <p:cNvSpPr txBox="1">
            <a:spLocks noChangeArrowheads="1"/>
          </p:cNvSpPr>
          <p:nvPr/>
        </p:nvSpPr>
        <p:spPr bwMode="auto">
          <a:xfrm>
            <a:off x="5738812" y="5053013"/>
            <a:ext cx="2470150" cy="585787"/>
          </a:xfrm>
          <a:prstGeom prst="rect">
            <a:avLst/>
          </a:prstGeom>
          <a:solidFill>
            <a:srgbClr val="FF4F4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b="1" dirty="0" smtClean="0">
                <a:latin typeface="Arial" pitchFamily="34" charset="0"/>
                <a:cs typeface="Arial" pitchFamily="34" charset="0"/>
              </a:rPr>
              <a:t>Γ</a:t>
            </a:r>
            <a:r>
              <a:rPr kumimoji="0" lang="el-GR" sz="1800" b="1" i="0" u="none" strike="noStrike" cap="none" normalizeH="0" baseline="0" dirty="0" smtClean="0">
                <a:ln>
                  <a:noFill/>
                </a:ln>
                <a:solidFill>
                  <a:schemeClr val="tx1"/>
                </a:solidFill>
                <a:effectLst/>
                <a:latin typeface="Arial" pitchFamily="34" charset="0"/>
                <a:cs typeface="Arial" pitchFamily="34" charset="0"/>
              </a:rPr>
              <a:t>ΕΔΠΑ-ΚΕΕ</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57"/>
          <p:cNvSpPr txBox="1">
            <a:spLocks noChangeArrowheads="1"/>
          </p:cNvSpPr>
          <p:nvPr/>
        </p:nvSpPr>
        <p:spPr bwMode="auto">
          <a:xfrm>
            <a:off x="5715000" y="5867400"/>
            <a:ext cx="838199" cy="304800"/>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ΤΕΥ</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57"/>
          <p:cNvSpPr txBox="1">
            <a:spLocks noChangeArrowheads="1"/>
          </p:cNvSpPr>
          <p:nvPr/>
        </p:nvSpPr>
        <p:spPr bwMode="auto">
          <a:xfrm>
            <a:off x="6705600" y="5867400"/>
            <a:ext cx="2133600" cy="762000"/>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Επικεφαλής ΚΕΕ</a:t>
            </a:r>
          </a:p>
          <a:p>
            <a:pPr marL="0" marR="0" lvl="0" indent="0"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cs typeface="Arial" pitchFamily="34" charset="0"/>
              </a:rPr>
              <a:t>Λειτουργός</a:t>
            </a:r>
            <a:r>
              <a:rPr kumimoji="0" lang="el-GR" sz="1400" b="1" i="0" u="none" strike="noStrike" cap="none" normalizeH="0" dirty="0" smtClean="0">
                <a:ln>
                  <a:noFill/>
                </a:ln>
                <a:solidFill>
                  <a:schemeClr val="tx1"/>
                </a:solidFill>
                <a:effectLst/>
                <a:latin typeface="Arial" pitchFamily="34" charset="0"/>
                <a:cs typeface="Arial" pitchFamily="34" charset="0"/>
              </a:rPr>
              <a:t> Υπηρεσίας</a:t>
            </a:r>
          </a:p>
          <a:p>
            <a:pPr marL="0" marR="0" lvl="0" indent="0" defTabSz="914400" rtl="0" eaLnBrk="1" fontAlgn="base" latinLnBrk="0" hangingPunct="1">
              <a:lnSpc>
                <a:spcPct val="100000"/>
              </a:lnSpc>
              <a:spcBef>
                <a:spcPct val="0"/>
              </a:spcBef>
              <a:spcAft>
                <a:spcPct val="0"/>
              </a:spcAft>
              <a:buClrTx/>
              <a:buSzTx/>
              <a:buFontTx/>
              <a:buNone/>
              <a:tabLst/>
            </a:pPr>
            <a:r>
              <a:rPr lang="el-GR" sz="1400" b="1" baseline="0" dirty="0" smtClean="0">
                <a:latin typeface="Arial" pitchFamily="34" charset="0"/>
                <a:cs typeface="Arial" pitchFamily="34" charset="0"/>
              </a:rPr>
              <a:t>Βάρδια ΤΕΥ (5)</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57"/>
          <p:cNvSpPr txBox="1">
            <a:spLocks noChangeArrowheads="1"/>
          </p:cNvSpPr>
          <p:nvPr/>
        </p:nvSpPr>
        <p:spPr bwMode="auto">
          <a:xfrm>
            <a:off x="76200" y="4191000"/>
            <a:ext cx="1219200" cy="533400"/>
          </a:xfrm>
          <a:prstGeom prst="rect">
            <a:avLst/>
          </a:prstGeom>
          <a:solidFill>
            <a:srgbClr val="7030A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b="1" dirty="0" smtClean="0">
                <a:latin typeface="Arial" pitchFamily="34" charset="0"/>
                <a:cs typeface="Arial" pitchFamily="34" charset="0"/>
              </a:rPr>
              <a:t>ΚΣΕ</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3" name="Straight Arrow Connector 32"/>
          <p:cNvCxnSpPr>
            <a:stCxn id="31" idx="2"/>
            <a:endCxn id="27" idx="0"/>
          </p:cNvCxnSpPr>
          <p:nvPr/>
        </p:nvCxnSpPr>
        <p:spPr>
          <a:xfrm>
            <a:off x="685800" y="4724400"/>
            <a:ext cx="609600" cy="3048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3"/>
            <a:endCxn id="28" idx="1"/>
          </p:cNvCxnSpPr>
          <p:nvPr/>
        </p:nvCxnSpPr>
        <p:spPr>
          <a:xfrm>
            <a:off x="1905000" y="5295900"/>
            <a:ext cx="3833812" cy="50007"/>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4" idx="2"/>
          </p:cNvCxnSpPr>
          <p:nvPr/>
        </p:nvCxnSpPr>
        <p:spPr>
          <a:xfrm flipV="1">
            <a:off x="1981200" y="4624387"/>
            <a:ext cx="2378075" cy="633413"/>
          </a:xfrm>
          <a:prstGeom prst="straightConnector1">
            <a:avLst/>
          </a:prstGeom>
          <a:ln w="254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9" idx="2"/>
          </p:cNvCxnSpPr>
          <p:nvPr/>
        </p:nvCxnSpPr>
        <p:spPr>
          <a:xfrm flipH="1">
            <a:off x="4305300" y="3200400"/>
            <a:ext cx="1981200" cy="83820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4229100" y="1295400"/>
            <a:ext cx="3390900" cy="274320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Text Box 57"/>
          <p:cNvSpPr txBox="1">
            <a:spLocks noChangeArrowheads="1"/>
          </p:cNvSpPr>
          <p:nvPr/>
        </p:nvSpPr>
        <p:spPr bwMode="auto">
          <a:xfrm>
            <a:off x="1295400" y="6096000"/>
            <a:ext cx="838199" cy="3048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ΤΕΔ</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Oval 2"/>
          <p:cNvSpPr>
            <a:spLocks noChangeArrowheads="1"/>
          </p:cNvSpPr>
          <p:nvPr/>
        </p:nvSpPr>
        <p:spPr bwMode="auto">
          <a:xfrm>
            <a:off x="152400" y="5486400"/>
            <a:ext cx="5029200" cy="137160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Text Box 57"/>
          <p:cNvSpPr txBox="1">
            <a:spLocks noChangeArrowheads="1"/>
          </p:cNvSpPr>
          <p:nvPr/>
        </p:nvSpPr>
        <p:spPr bwMode="auto">
          <a:xfrm>
            <a:off x="381001" y="6019800"/>
            <a:ext cx="990599" cy="304800"/>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err="1" smtClean="0">
                <a:latin typeface="Arial" pitchFamily="34" charset="0"/>
                <a:cs typeface="Arial" pitchFamily="34" charset="0"/>
              </a:rPr>
              <a:t>Ευρύχου</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Text Box 57"/>
          <p:cNvSpPr txBox="1">
            <a:spLocks noChangeArrowheads="1"/>
          </p:cNvSpPr>
          <p:nvPr/>
        </p:nvSpPr>
        <p:spPr bwMode="auto">
          <a:xfrm>
            <a:off x="3581400" y="5895536"/>
            <a:ext cx="1295400" cy="609600"/>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Καταγραφή Εθελοντών</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Text Box 57"/>
          <p:cNvSpPr txBox="1">
            <a:spLocks noChangeArrowheads="1"/>
          </p:cNvSpPr>
          <p:nvPr/>
        </p:nvSpPr>
        <p:spPr bwMode="auto">
          <a:xfrm>
            <a:off x="3505200" y="533400"/>
            <a:ext cx="1600200" cy="533400"/>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b="1" dirty="0" smtClean="0">
                <a:latin typeface="Arial" pitchFamily="34" charset="0"/>
                <a:cs typeface="Arial" pitchFamily="34" charset="0"/>
              </a:rPr>
              <a:t>Διανομή ΔΜ</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Text Box 57"/>
          <p:cNvSpPr txBox="1">
            <a:spLocks noChangeArrowheads="1"/>
          </p:cNvSpPr>
          <p:nvPr/>
        </p:nvSpPr>
        <p:spPr bwMode="auto">
          <a:xfrm>
            <a:off x="1828800" y="5562600"/>
            <a:ext cx="1295400" cy="6096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Εκπαίδευση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cs typeface="Arial" pitchFamily="34" charset="0"/>
              </a:rPr>
              <a:t>Αντλιών</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Text Box 57"/>
          <p:cNvSpPr txBox="1">
            <a:spLocks noChangeArrowheads="1"/>
          </p:cNvSpPr>
          <p:nvPr/>
        </p:nvSpPr>
        <p:spPr bwMode="auto">
          <a:xfrm>
            <a:off x="1828800" y="6220264"/>
            <a:ext cx="1295400" cy="6096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Εκπαίδευση</a:t>
            </a:r>
          </a:p>
          <a:p>
            <a:pPr marL="0" marR="0" lvl="0" indent="0" algn="ctr" defTabSz="914400" rtl="0" eaLnBrk="1" fontAlgn="base" latinLnBrk="0" hangingPunct="1">
              <a:lnSpc>
                <a:spcPct val="100000"/>
              </a:lnSpc>
              <a:spcBef>
                <a:spcPct val="0"/>
              </a:spcBef>
              <a:spcAft>
                <a:spcPct val="0"/>
              </a:spcAft>
              <a:buClrTx/>
              <a:buSzTx/>
              <a:buFontTx/>
              <a:buNone/>
              <a:tabLst/>
            </a:pPr>
            <a:r>
              <a:rPr lang="el-GR" sz="1400" b="1" dirty="0" smtClean="0">
                <a:latin typeface="Arial" pitchFamily="34" charset="0"/>
                <a:cs typeface="Arial" pitchFamily="34" charset="0"/>
              </a:rPr>
              <a:t>Ασκών</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0" y="3054489"/>
            <a:ext cx="9144000" cy="3785652"/>
          </a:xfrm>
          <a:prstGeom prst="rect">
            <a:avLst/>
          </a:prstGeom>
          <a:noFill/>
        </p:spPr>
        <p:txBody>
          <a:bodyPr wrap="square" rtlCol="0">
            <a:spAutoFit/>
          </a:bodyPr>
          <a:lstStyle/>
          <a:p>
            <a:pPr algn="ctr"/>
            <a:r>
              <a:rPr lang="el-GR" sz="2400" b="1" u="sng" dirty="0" smtClean="0">
                <a:solidFill>
                  <a:srgbClr val="FF0000"/>
                </a:solidFill>
                <a:latin typeface="Arial" pitchFamily="34" charset="0"/>
                <a:cs typeface="Arial" pitchFamily="34" charset="0"/>
              </a:rPr>
              <a:t>ΣΥΜΦΟΡΑ</a:t>
            </a:r>
          </a:p>
          <a:p>
            <a:pPr algn="ctr"/>
            <a:endParaRPr lang="el-GR" sz="1000" b="1" u="sng" dirty="0" smtClean="0">
              <a:latin typeface="Arial" pitchFamily="34" charset="0"/>
              <a:cs typeface="Arial" pitchFamily="34" charset="0"/>
            </a:endParaRPr>
          </a:p>
          <a:p>
            <a:pPr algn="just"/>
            <a:r>
              <a:rPr lang="el-GR" sz="2400" dirty="0" smtClean="0">
                <a:latin typeface="Arial" pitchFamily="34" charset="0"/>
                <a:cs typeface="Arial" pitchFamily="34" charset="0"/>
              </a:rPr>
              <a:t>Καταστρεπτικό Γεγονός στην Επικράτεια της Δημοκρατίας</a:t>
            </a:r>
          </a:p>
          <a:p>
            <a:pPr algn="just"/>
            <a:endParaRPr lang="el-GR" sz="1400" dirty="0">
              <a:latin typeface="Arial" pitchFamily="34" charset="0"/>
              <a:cs typeface="Arial" pitchFamily="34" charset="0"/>
            </a:endParaRPr>
          </a:p>
          <a:p>
            <a:pPr algn="just"/>
            <a:r>
              <a:rPr lang="el-GR" sz="2400" b="1" dirty="0" smtClean="0">
                <a:latin typeface="Arial" pitchFamily="34" charset="0"/>
                <a:cs typeface="Arial" pitchFamily="34" charset="0"/>
              </a:rPr>
              <a:t>Σεισμός/Κατολίσθηση Εδάφους</a:t>
            </a:r>
          </a:p>
          <a:p>
            <a:pPr algn="just"/>
            <a:r>
              <a:rPr lang="el-GR" sz="2400" b="1" dirty="0" smtClean="0">
                <a:latin typeface="Arial" pitchFamily="34" charset="0"/>
                <a:cs typeface="Arial" pitchFamily="34" charset="0"/>
              </a:rPr>
              <a:t>Πλημμύρες/Κυκλώνες/Θύελλα/Θαλασσοταραχή/Θεομηνία</a:t>
            </a:r>
          </a:p>
          <a:p>
            <a:pPr algn="just"/>
            <a:r>
              <a:rPr lang="el-GR" sz="2400" b="1" dirty="0" smtClean="0">
                <a:latin typeface="Arial" pitchFamily="34" charset="0"/>
                <a:cs typeface="Arial" pitchFamily="34" charset="0"/>
              </a:rPr>
              <a:t>Επιδημία</a:t>
            </a:r>
          </a:p>
          <a:p>
            <a:pPr algn="just"/>
            <a:r>
              <a:rPr lang="el-GR" sz="2400" b="1" dirty="0" smtClean="0">
                <a:latin typeface="Arial" pitchFamily="34" charset="0"/>
                <a:cs typeface="Arial" pitchFamily="34" charset="0"/>
              </a:rPr>
              <a:t>Τεχνολογικό Ατύχημα/Έκρηξη/Δυστύχημα</a:t>
            </a:r>
          </a:p>
          <a:p>
            <a:pPr algn="just"/>
            <a:r>
              <a:rPr lang="el-GR" sz="2400" b="1" dirty="0" smtClean="0">
                <a:latin typeface="Arial" pitchFamily="34" charset="0"/>
                <a:cs typeface="Arial" pitchFamily="34" charset="0"/>
              </a:rPr>
              <a:t>Πυρκαγιά</a:t>
            </a:r>
            <a:endParaRPr lang="el-GR" sz="2400" b="1" dirty="0">
              <a:latin typeface="Arial" pitchFamily="34" charset="0"/>
              <a:cs typeface="Arial" pitchFamily="34" charset="0"/>
            </a:endParaRPr>
          </a:p>
          <a:p>
            <a:pPr algn="just"/>
            <a:r>
              <a:rPr lang="el-GR" sz="2400" b="1" dirty="0" smtClean="0">
                <a:latin typeface="Arial" pitchFamily="34" charset="0"/>
                <a:cs typeface="Arial" pitchFamily="34" charset="0"/>
              </a:rPr>
              <a:t>Ναυάγιο</a:t>
            </a:r>
            <a:r>
              <a:rPr lang="el-GR" sz="2400" dirty="0" smtClean="0">
                <a:latin typeface="Arial" pitchFamily="34" charset="0"/>
                <a:cs typeface="Arial" pitchFamily="34" charset="0"/>
              </a:rPr>
              <a:t> ή άλλο γεγονός το οποίο μπορεί να προκαλέσει</a:t>
            </a:r>
          </a:p>
          <a:p>
            <a:pPr algn="just"/>
            <a:r>
              <a:rPr lang="el-GR" sz="2400" dirty="0" smtClean="0">
                <a:latin typeface="Arial" pitchFamily="34" charset="0"/>
                <a:cs typeface="Arial" pitchFamily="34" charset="0"/>
              </a:rPr>
              <a:t> κινδύνους για τη ζωή ή ευημερία μεγάλου αριθμού προσώπων</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p:cNvSpPr>
            <a:spLocks noChangeArrowheads="1"/>
          </p:cNvSpPr>
          <p:nvPr/>
        </p:nvSpPr>
        <p:spPr bwMode="auto">
          <a:xfrm>
            <a:off x="152400" y="1676400"/>
            <a:ext cx="2667000" cy="2514600"/>
          </a:xfrm>
          <a:prstGeom prst="ellipse">
            <a:avLst/>
          </a:prstGeom>
          <a:solidFill>
            <a:srgbClr val="DDDDD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57"/>
          <p:cNvSpPr txBox="1">
            <a:spLocks noChangeArrowheads="1"/>
          </p:cNvSpPr>
          <p:nvPr/>
        </p:nvSpPr>
        <p:spPr bwMode="auto">
          <a:xfrm>
            <a:off x="381000" y="2209800"/>
            <a:ext cx="838199" cy="304800"/>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cs typeface="Arial" pitchFamily="34" charset="0"/>
              </a:rPr>
              <a:t>ΤΕΔ</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7"/>
          <p:cNvSpPr txBox="1">
            <a:spLocks noChangeArrowheads="1"/>
          </p:cNvSpPr>
          <p:nvPr/>
        </p:nvSpPr>
        <p:spPr bwMode="auto">
          <a:xfrm>
            <a:off x="1752600" y="2209800"/>
            <a:ext cx="838199" cy="304800"/>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cs typeface="Arial" pitchFamily="34" charset="0"/>
              </a:rPr>
              <a:t>ΤΑΒ</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57"/>
          <p:cNvSpPr txBox="1">
            <a:spLocks noChangeArrowheads="1"/>
          </p:cNvSpPr>
          <p:nvPr/>
        </p:nvSpPr>
        <p:spPr bwMode="auto">
          <a:xfrm>
            <a:off x="1143000" y="2590800"/>
            <a:ext cx="838199" cy="3048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cs typeface="Arial" pitchFamily="34" charset="0"/>
              </a:rPr>
              <a:t>ΤΑΣ</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57"/>
          <p:cNvSpPr txBox="1">
            <a:spLocks noChangeArrowheads="1"/>
          </p:cNvSpPr>
          <p:nvPr/>
        </p:nvSpPr>
        <p:spPr bwMode="auto">
          <a:xfrm>
            <a:off x="5738812" y="4191000"/>
            <a:ext cx="2470150" cy="585787"/>
          </a:xfrm>
          <a:prstGeom prst="rect">
            <a:avLst/>
          </a:prstGeom>
          <a:solidFill>
            <a:srgbClr val="FF4F4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pitchFamily="34" charset="0"/>
                <a:cs typeface="Arial" pitchFamily="34" charset="0"/>
              </a:rPr>
              <a:t>ΠΕΔΠΑ-ΚΕΕ</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57"/>
          <p:cNvSpPr txBox="1">
            <a:spLocks noChangeArrowheads="1"/>
          </p:cNvSpPr>
          <p:nvPr/>
        </p:nvSpPr>
        <p:spPr bwMode="auto">
          <a:xfrm>
            <a:off x="6348412" y="5334000"/>
            <a:ext cx="838199" cy="304800"/>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cs typeface="Arial" pitchFamily="34" charset="0"/>
              </a:rPr>
              <a:t>ΤΔΕ</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57"/>
          <p:cNvSpPr txBox="1">
            <a:spLocks noChangeArrowheads="1"/>
          </p:cNvSpPr>
          <p:nvPr/>
        </p:nvSpPr>
        <p:spPr bwMode="auto">
          <a:xfrm rot="5400000">
            <a:off x="7503714" y="5397898"/>
            <a:ext cx="1323183" cy="585787"/>
          </a:xfrm>
          <a:prstGeom prst="rect">
            <a:avLst/>
          </a:prstGeom>
          <a:solidFill>
            <a:srgbClr val="FF4F4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pitchFamily="34" charset="0"/>
                <a:cs typeface="Arial" pitchFamily="34" charset="0"/>
              </a:rPr>
              <a:t>ΟΥ-ΣΟΧΚ</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2"/>
          <p:cNvSpPr>
            <a:spLocks noChangeArrowheads="1"/>
          </p:cNvSpPr>
          <p:nvPr/>
        </p:nvSpPr>
        <p:spPr bwMode="auto">
          <a:xfrm>
            <a:off x="6629400" y="1828800"/>
            <a:ext cx="2057400" cy="160020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Text Box 57"/>
          <p:cNvSpPr txBox="1">
            <a:spLocks noChangeArrowheads="1"/>
          </p:cNvSpPr>
          <p:nvPr/>
        </p:nvSpPr>
        <p:spPr bwMode="auto">
          <a:xfrm>
            <a:off x="7239000" y="2438400"/>
            <a:ext cx="838199" cy="304800"/>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cs typeface="Arial" pitchFamily="34" charset="0"/>
              </a:rPr>
              <a:t>ΤΜ</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57"/>
          <p:cNvSpPr txBox="1">
            <a:spLocks noChangeArrowheads="1"/>
          </p:cNvSpPr>
          <p:nvPr/>
        </p:nvSpPr>
        <p:spPr bwMode="auto">
          <a:xfrm>
            <a:off x="228600" y="1524000"/>
            <a:ext cx="2470150" cy="585787"/>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pitchFamily="34" charset="0"/>
                <a:cs typeface="Arial" pitchFamily="34" charset="0"/>
              </a:rPr>
              <a:t>Λειτουργός Πεδίου</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57"/>
          <p:cNvSpPr txBox="1">
            <a:spLocks noChangeArrowheads="1"/>
          </p:cNvSpPr>
          <p:nvPr/>
        </p:nvSpPr>
        <p:spPr bwMode="auto">
          <a:xfrm>
            <a:off x="3549650" y="5257800"/>
            <a:ext cx="2470150" cy="585787"/>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pitchFamily="34" charset="0"/>
                <a:cs typeface="Arial" pitchFamily="34" charset="0"/>
              </a:rPr>
              <a:t>Λειτουργός ΠΕΔΠΑ</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57"/>
          <p:cNvSpPr txBox="1">
            <a:spLocks noChangeArrowheads="1"/>
          </p:cNvSpPr>
          <p:nvPr/>
        </p:nvSpPr>
        <p:spPr bwMode="auto">
          <a:xfrm>
            <a:off x="6369050" y="1524000"/>
            <a:ext cx="2470150" cy="585787"/>
          </a:xfrm>
          <a:prstGeom prst="rect">
            <a:avLst/>
          </a:prstGeom>
          <a:solidFill>
            <a:srgbClr val="FFFF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pitchFamily="34" charset="0"/>
                <a:cs typeface="Arial" pitchFamily="34" charset="0"/>
              </a:rPr>
              <a:t>Τμηματάρχης</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itle 1"/>
          <p:cNvSpPr txBox="1">
            <a:spLocks/>
          </p:cNvSpPr>
          <p:nvPr/>
        </p:nvSpPr>
        <p:spPr>
          <a:xfrm>
            <a:off x="0" y="6154131"/>
            <a:ext cx="4876800" cy="703869"/>
          </a:xfrm>
          <a:prstGeom prst="rect">
            <a:avLst/>
          </a:prstGeom>
          <a:solidFill>
            <a:schemeClr val="accent1"/>
          </a:solidFill>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sng" strike="noStrike" kern="1200" cap="none" spc="0" normalizeH="0" baseline="0" noProof="0" dirty="0" smtClean="0">
                <a:ln>
                  <a:noFill/>
                </a:ln>
                <a:solidFill>
                  <a:schemeClr val="bg1"/>
                </a:solidFill>
                <a:effectLst/>
                <a:uLnTx/>
                <a:uFillTx/>
                <a:latin typeface="Arial" pitchFamily="34" charset="0"/>
                <a:ea typeface="+mj-ea"/>
                <a:cs typeface="Arial" pitchFamily="34" charset="0"/>
              </a:rPr>
              <a:t>ΗΜΕΡΙΔΑ ΠΟΛΙΤΙΚΗΣ ΑΜΥΝΑΣ</a:t>
            </a:r>
            <a:r>
              <a:rPr kumimoji="0" lang="el-GR" sz="2800" b="0" i="0" u="sng" strike="noStrike" kern="1200" cap="none" spc="0" normalizeH="0" baseline="0" noProof="0" dirty="0" smtClean="0">
                <a:ln>
                  <a:noFill/>
                </a:ln>
                <a:solidFill>
                  <a:schemeClr val="tx2"/>
                </a:solidFill>
                <a:effectLst/>
                <a:uLnTx/>
                <a:uFillTx/>
                <a:latin typeface="Arial" pitchFamily="34" charset="0"/>
                <a:ea typeface="+mj-ea"/>
                <a:cs typeface="Arial" pitchFamily="34" charset="0"/>
              </a:rPr>
              <a:t/>
            </a:r>
            <a:br>
              <a:rPr kumimoji="0" lang="el-GR" sz="2800" b="0" i="0" u="sng" strike="noStrike" kern="1200" cap="none" spc="0" normalizeH="0" baseline="0" noProof="0" dirty="0" smtClean="0">
                <a:ln>
                  <a:noFill/>
                </a:ln>
                <a:solidFill>
                  <a:schemeClr val="tx2"/>
                </a:solidFill>
                <a:effectLst/>
                <a:uLnTx/>
                <a:uFillTx/>
                <a:latin typeface="Arial" pitchFamily="34" charset="0"/>
                <a:ea typeface="+mj-ea"/>
                <a:cs typeface="Arial" pitchFamily="34" charset="0"/>
              </a:rPr>
            </a:br>
            <a:endParaRPr kumimoji="0" lang="en-GB" sz="28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7" name="Text Box 57"/>
          <p:cNvSpPr txBox="1">
            <a:spLocks noChangeArrowheads="1"/>
          </p:cNvSpPr>
          <p:nvPr/>
        </p:nvSpPr>
        <p:spPr bwMode="auto">
          <a:xfrm>
            <a:off x="4495800" y="0"/>
            <a:ext cx="4648200" cy="1143000"/>
          </a:xfrm>
          <a:prstGeom prst="rect">
            <a:avLst/>
          </a:prstGeom>
          <a:solidFill>
            <a:srgbClr val="FF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pitchFamily="34" charset="0"/>
                <a:cs typeface="Arial" pitchFamily="34" charset="0"/>
              </a:rPr>
              <a:t>Σε περίπτωση εφαρμογής σχεδίων αρμοδιότητας ΠΑ, ο Λειτουργός Πεδίου, είναι</a:t>
            </a:r>
            <a:r>
              <a:rPr kumimoji="0" lang="el-GR" sz="1600" b="1" i="0" u="none" strike="noStrike" cap="none" normalizeH="0" dirty="0" smtClean="0">
                <a:ln>
                  <a:noFill/>
                </a:ln>
                <a:solidFill>
                  <a:schemeClr val="tx1"/>
                </a:solidFill>
                <a:effectLst/>
                <a:latin typeface="Arial" pitchFamily="34" charset="0"/>
                <a:cs typeface="Arial" pitchFamily="34" charset="0"/>
              </a:rPr>
              <a:t> και ο Γενικός Συντονιστής μέχρι της αφίξεως του Έπαρχου ή του εκπροσώπου του</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8" name="Oval 17"/>
          <p:cNvSpPr/>
          <p:nvPr/>
        </p:nvSpPr>
        <p:spPr>
          <a:xfrm>
            <a:off x="1109133" y="2971800"/>
            <a:ext cx="829733" cy="7359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20" name="TextBox 19"/>
          <p:cNvSpPr txBox="1"/>
          <p:nvPr/>
        </p:nvSpPr>
        <p:spPr>
          <a:xfrm>
            <a:off x="990600" y="3176253"/>
            <a:ext cx="1066800" cy="278899"/>
          </a:xfrm>
          <a:prstGeom prst="rect">
            <a:avLst/>
          </a:prstGeom>
          <a:noFill/>
        </p:spPr>
        <p:txBody>
          <a:bodyPr wrap="square" rtlCol="0">
            <a:spAutoFit/>
          </a:bodyPr>
          <a:lstStyle/>
          <a:p>
            <a:pPr algn="ctr"/>
            <a:r>
              <a:rPr lang="el-GR" sz="1400" b="1" dirty="0" smtClean="0">
                <a:latin typeface="Arial" panose="020B0604020202020204" pitchFamily="34" charset="0"/>
                <a:cs typeface="Arial" panose="020B0604020202020204" pitchFamily="34" charset="0"/>
              </a:rPr>
              <a:t>Κ.Σ.Ε.</a:t>
            </a:r>
            <a:endParaRPr lang="el-GR" sz="1400" b="1" dirty="0">
              <a:latin typeface="Arial" panose="020B0604020202020204" pitchFamily="34" charset="0"/>
              <a:cs typeface="Arial" panose="020B0604020202020204" pitchFamily="34" charset="0"/>
            </a:endParaRPr>
          </a:p>
        </p:txBody>
      </p:sp>
      <p:sp>
        <p:nvSpPr>
          <p:cNvPr id="21" name="Text Box 15"/>
          <p:cNvSpPr txBox="1">
            <a:spLocks noChangeArrowheads="1"/>
          </p:cNvSpPr>
          <p:nvPr/>
        </p:nvSpPr>
        <p:spPr bwMode="auto">
          <a:xfrm>
            <a:off x="3200400" y="2209800"/>
            <a:ext cx="2352675" cy="1724025"/>
          </a:xfrm>
          <a:prstGeom prst="rect">
            <a:avLst/>
          </a:prstGeom>
          <a:solidFill>
            <a:srgbClr val="00B0F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Γενικός Συντονιστής</a:t>
            </a:r>
            <a:r>
              <a:rPr kumimoji="0" lang="en-US" sz="1100" b="1" i="0" u="none" strike="noStrike" cap="none" normalizeH="0" baseline="0" smtClean="0">
                <a:ln>
                  <a:noFill/>
                </a:ln>
                <a:solidFill>
                  <a:schemeClr val="tx1"/>
                </a:solidFill>
                <a:effectLst/>
                <a:latin typeface="Arial" pitchFamily="34" charset="0"/>
                <a:cs typeface="Arial" pitchFamily="34" charset="0"/>
              </a:rPr>
              <a:t>: Έπαρχος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Συντονιστής Επιχείρησης</a:t>
            </a:r>
            <a:r>
              <a:rPr kumimoji="0" lang="en-US" sz="1100" b="1" i="0" u="none" strike="noStrike" cap="none" normalizeH="0" baseline="0" smtClean="0">
                <a:ln>
                  <a:noFill/>
                </a:ln>
                <a:solidFill>
                  <a:schemeClr val="tx1"/>
                </a:solidFill>
                <a:effectLst/>
                <a:latin typeface="Arial" pitchFamily="34" charset="0"/>
                <a:cs typeface="Arial" pitchFamily="34" charset="0"/>
              </a:rPr>
              <a:t>: Προϊστάμενος ή Αρχαιότερος Λειτουργός (Αξιωματικός) της Υπηρεσίας που αναπτύσσει το ΚΣΕ</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2000"/>
                                        <p:tgtEl>
                                          <p:spTgt spid="13"/>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2000"/>
                                        <p:tgtEl>
                                          <p:spTgt spid="2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amond(in)">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1"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2" grpId="0" animBg="1"/>
      <p:bldP spid="14" grpId="0" animBg="1"/>
      <p:bldP spid="15" grpId="0" animBg="1"/>
      <p:bldP spid="16" grpId="0" animBg="1"/>
      <p:bldP spid="17" grpId="1" animBg="1"/>
      <p:bldP spid="18" grpId="0" animBg="1"/>
      <p:bldP spid="20" grpId="0"/>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200400"/>
            <a:ext cx="7315200" cy="3200400"/>
          </a:xfrm>
        </p:spPr>
        <p:txBody>
          <a:bodyPr>
            <a:normAutofit lnSpcReduction="10000"/>
          </a:bodyPr>
          <a:lstStyle/>
          <a:p>
            <a:pPr algn="just">
              <a:buFontTx/>
              <a:buChar char="-"/>
            </a:pPr>
            <a:r>
              <a:rPr lang="el-GR" dirty="0" smtClean="0"/>
              <a:t> Σκοπός/Στόχοι Ημερίδας</a:t>
            </a:r>
            <a:endParaRPr lang="en-US" dirty="0" smtClean="0"/>
          </a:p>
          <a:p>
            <a:pPr algn="just"/>
            <a:endParaRPr lang="el-GR" dirty="0" smtClean="0"/>
          </a:p>
          <a:p>
            <a:pPr algn="just">
              <a:buFontTx/>
              <a:buChar char="-"/>
            </a:pPr>
            <a:r>
              <a:rPr lang="el-GR" dirty="0" smtClean="0"/>
              <a:t> Νομοθεσία - Οργάνωση πολιτικής άμυνας</a:t>
            </a:r>
            <a:endParaRPr lang="en-US" dirty="0" smtClean="0"/>
          </a:p>
          <a:p>
            <a:pPr algn="just"/>
            <a:endParaRPr lang="el-GR" dirty="0" smtClean="0"/>
          </a:p>
          <a:p>
            <a:pPr algn="just">
              <a:buFontTx/>
              <a:buChar char="-"/>
            </a:pPr>
            <a:r>
              <a:rPr lang="el-GR" dirty="0" smtClean="0"/>
              <a:t> Υφιστάμενα Σχέδια Αρμοδιότητας Δύναμης Π.Α.</a:t>
            </a:r>
            <a:endParaRPr lang="en-US" dirty="0" smtClean="0"/>
          </a:p>
          <a:p>
            <a:pPr algn="just"/>
            <a:endParaRPr lang="el-GR" dirty="0" smtClean="0"/>
          </a:p>
          <a:p>
            <a:pPr algn="just">
              <a:buFontTx/>
              <a:buChar char="-"/>
            </a:pPr>
            <a:r>
              <a:rPr lang="el-GR" dirty="0" smtClean="0"/>
              <a:t> </a:t>
            </a:r>
            <a:r>
              <a:rPr lang="el-GR" b="1" dirty="0" smtClean="0">
                <a:solidFill>
                  <a:schemeClr val="tx1"/>
                </a:solidFill>
              </a:rPr>
              <a:t>Εξωτερικά Σχέδια </a:t>
            </a:r>
            <a:r>
              <a:rPr lang="en-US" b="1" dirty="0" smtClean="0">
                <a:solidFill>
                  <a:schemeClr val="tx1"/>
                </a:solidFill>
              </a:rPr>
              <a:t>SEVESO</a:t>
            </a:r>
            <a:endParaRPr lang="el-GR" b="1" dirty="0" smtClean="0">
              <a:solidFill>
                <a:schemeClr val="tx1"/>
              </a:solidFill>
            </a:endParaRPr>
          </a:p>
          <a:p>
            <a:pPr algn="just">
              <a:buFontTx/>
              <a:buChar char="-"/>
            </a:pPr>
            <a:endParaRPr lang="el-GR" dirty="0" smtClean="0"/>
          </a:p>
        </p:txBody>
      </p:sp>
      <p:sp>
        <p:nvSpPr>
          <p:cNvPr id="2" name="Title 1"/>
          <p:cNvSpPr>
            <a:spLocks noGrp="1"/>
          </p:cNvSpPr>
          <p:nvPr>
            <p:ph type="ctrTitle"/>
          </p:nvPr>
        </p:nvSpPr>
        <p:spPr/>
        <p:txBody>
          <a:bodyPr>
            <a:normAutofit/>
          </a:bodyPr>
          <a:lstStyle/>
          <a:p>
            <a:r>
              <a:rPr lang="el-GR" sz="3200" u="sng" dirty="0" smtClean="0">
                <a:latin typeface="Arial" pitchFamily="34" charset="0"/>
                <a:cs typeface="Arial" pitchFamily="34" charset="0"/>
              </a:rPr>
              <a:t>ΗΜΕΡΙΔΑ ΠΟΛΙΤΙΚΗΣ ΑΜΥΝΑΣ</a:t>
            </a:r>
            <a:br>
              <a:rPr lang="el-GR" sz="3200" u="sng" dirty="0" smtClean="0">
                <a:latin typeface="Arial" pitchFamily="34" charset="0"/>
                <a:cs typeface="Arial" pitchFamily="34" charset="0"/>
              </a:rPr>
            </a:br>
            <a:r>
              <a:rPr lang="el-GR" sz="3200" dirty="0" smtClean="0">
                <a:latin typeface="Arial" pitchFamily="34" charset="0"/>
                <a:cs typeface="Arial" pitchFamily="34" charset="0"/>
              </a:rPr>
              <a:t>(Πέμπτη </a:t>
            </a:r>
            <a:r>
              <a:rPr lang="el-GR" sz="3200" dirty="0" smtClean="0">
                <a:latin typeface="Arial" pitchFamily="34" charset="0"/>
                <a:cs typeface="Arial" pitchFamily="34" charset="0"/>
              </a:rPr>
              <a:t>26 Ιανουαρίου </a:t>
            </a:r>
            <a:r>
              <a:rPr lang="el-GR" sz="3200" dirty="0" smtClean="0">
                <a:latin typeface="Arial" pitchFamily="34" charset="0"/>
                <a:cs typeface="Arial" pitchFamily="34" charset="0"/>
              </a:rPr>
              <a:t>2017)</a:t>
            </a:r>
            <a:endParaRPr lang="en-GB" sz="3200" u="sng"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609600" y="3494544"/>
            <a:ext cx="8077200" cy="2677656"/>
          </a:xfrm>
          <a:prstGeom prst="rect">
            <a:avLst/>
          </a:prstGeom>
          <a:noFill/>
        </p:spPr>
        <p:txBody>
          <a:bodyPr wrap="square" rtlCol="0">
            <a:spAutoFit/>
          </a:bodyPr>
          <a:lstStyle/>
          <a:p>
            <a:pPr algn="ctr"/>
            <a:r>
              <a:rPr lang="el-GR" sz="2400" b="1" u="sng" dirty="0" smtClean="0">
                <a:latin typeface="Arial" pitchFamily="34" charset="0"/>
                <a:cs typeface="Arial" pitchFamily="34" charset="0"/>
              </a:rPr>
              <a:t>ΠΕΡΙ ΠΟΛΙΤΙΚΗΣ ΑΜΥΝΑΣ ΝΟΜΟΘΕΣΙΑ</a:t>
            </a:r>
          </a:p>
          <a:p>
            <a:pPr algn="just"/>
            <a:endParaRPr lang="el-GR" sz="2400" b="1" u="sng" dirty="0" smtClean="0">
              <a:latin typeface="Arial" pitchFamily="34" charset="0"/>
              <a:cs typeface="Arial" pitchFamily="34" charset="0"/>
            </a:endParaRPr>
          </a:p>
          <a:p>
            <a:pPr algn="just"/>
            <a:r>
              <a:rPr lang="el-GR" sz="2400" dirty="0" smtClean="0">
                <a:latin typeface="Arial" pitchFamily="34" charset="0"/>
                <a:cs typeface="Arial" pitchFamily="34" charset="0"/>
              </a:rPr>
              <a:t>Κατάσταση </a:t>
            </a:r>
            <a:r>
              <a:rPr lang="el-GR" sz="2400" b="1" dirty="0" smtClean="0">
                <a:solidFill>
                  <a:srgbClr val="FF0000"/>
                </a:solidFill>
                <a:latin typeface="Arial" pitchFamily="34" charset="0"/>
                <a:cs typeface="Arial" pitchFamily="34" charset="0"/>
              </a:rPr>
              <a:t>πολιτικής άμυνας </a:t>
            </a:r>
            <a:r>
              <a:rPr lang="el-GR" sz="2400" dirty="0" smtClean="0">
                <a:latin typeface="Arial" pitchFamily="34" charset="0"/>
                <a:cs typeface="Arial" pitchFamily="34" charset="0"/>
              </a:rPr>
              <a:t>κηρύσσεται</a:t>
            </a:r>
            <a:r>
              <a:rPr lang="el-GR" sz="2400" dirty="0">
                <a:latin typeface="Arial" pitchFamily="34" charset="0"/>
                <a:cs typeface="Arial" pitchFamily="34" charset="0"/>
              </a:rPr>
              <a:t>, </a:t>
            </a:r>
            <a:r>
              <a:rPr lang="el-GR" sz="2400" dirty="0" smtClean="0">
                <a:latin typeface="Arial" pitchFamily="34" charset="0"/>
                <a:cs typeface="Arial" pitchFamily="34" charset="0"/>
              </a:rPr>
              <a:t>από τον ΥΠΕΣ σε επείγουσες περιπτώσεις και για περίοδο όχι μεγαλύτερη των 48 ωρών, υπό την έγκριση της Βουλής των Αντιπροσώπων. Παράταση δίδεται μόνο με απόφαση Υ.Σ. </a:t>
            </a:r>
            <a:endParaRPr lang="el-G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609600" y="3494544"/>
            <a:ext cx="8077200" cy="1569660"/>
          </a:xfrm>
          <a:prstGeom prst="rect">
            <a:avLst/>
          </a:prstGeom>
          <a:noFill/>
        </p:spPr>
        <p:txBody>
          <a:bodyPr wrap="square" rtlCol="0">
            <a:spAutoFit/>
          </a:bodyPr>
          <a:lstStyle/>
          <a:p>
            <a:pPr algn="ctr"/>
            <a:r>
              <a:rPr lang="el-GR" sz="2400" b="1" u="sng" dirty="0" smtClean="0">
                <a:latin typeface="Arial" pitchFamily="34" charset="0"/>
                <a:cs typeface="Arial" pitchFamily="34" charset="0"/>
              </a:rPr>
              <a:t>ΠΕΡΙ ΠΟΛΙΤΙΚΗΣ ΑΜΥΝΑΣ ΝΟΜΟΘΕΣΙΑ</a:t>
            </a:r>
          </a:p>
          <a:p>
            <a:pPr algn="just"/>
            <a:endParaRPr lang="el-GR" sz="2400" b="1" u="sng" dirty="0" smtClean="0">
              <a:latin typeface="Arial" pitchFamily="34" charset="0"/>
              <a:cs typeface="Arial" pitchFamily="34" charset="0"/>
            </a:endParaRPr>
          </a:p>
          <a:p>
            <a:pPr algn="just"/>
            <a:r>
              <a:rPr lang="el-GR" sz="2400" dirty="0" smtClean="0">
                <a:latin typeface="Arial" pitchFamily="34" charset="0"/>
                <a:cs typeface="Arial" pitchFamily="34" charset="0"/>
              </a:rPr>
              <a:t>Κατάσταση </a:t>
            </a:r>
            <a:r>
              <a:rPr lang="el-GR" sz="2400" b="1" dirty="0" smtClean="0">
                <a:solidFill>
                  <a:srgbClr val="FF0000"/>
                </a:solidFill>
                <a:latin typeface="Arial" pitchFamily="34" charset="0"/>
                <a:cs typeface="Arial" pitchFamily="34" charset="0"/>
              </a:rPr>
              <a:t>έκτακτης ανάγκης </a:t>
            </a:r>
            <a:r>
              <a:rPr lang="el-GR" sz="2400" dirty="0" smtClean="0">
                <a:latin typeface="Arial" pitchFamily="34" charset="0"/>
                <a:cs typeface="Arial" pitchFamily="34" charset="0"/>
              </a:rPr>
              <a:t>συμπαρασύρει και κήρυξη κατάστασης </a:t>
            </a:r>
            <a:r>
              <a:rPr lang="el-GR" sz="2400" b="1" dirty="0" smtClean="0">
                <a:solidFill>
                  <a:srgbClr val="FF0000"/>
                </a:solidFill>
                <a:latin typeface="Arial" pitchFamily="34" charset="0"/>
                <a:cs typeface="Arial" pitchFamily="34" charset="0"/>
              </a:rPr>
              <a:t>πολιτικής άμυνας</a:t>
            </a:r>
            <a:r>
              <a:rPr lang="el-GR" sz="2400" dirty="0" smtClean="0">
                <a:latin typeface="Arial" pitchFamily="34" charset="0"/>
                <a:cs typeface="Arial" pitchFamily="34" charset="0"/>
              </a:rPr>
              <a:t>. </a:t>
            </a:r>
            <a:endParaRPr lang="el-G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609600" y="3494544"/>
            <a:ext cx="8077200" cy="3046988"/>
          </a:xfrm>
          <a:prstGeom prst="rect">
            <a:avLst/>
          </a:prstGeom>
          <a:noFill/>
        </p:spPr>
        <p:txBody>
          <a:bodyPr wrap="square" rtlCol="0">
            <a:spAutoFit/>
          </a:bodyPr>
          <a:lstStyle/>
          <a:p>
            <a:pPr algn="ctr"/>
            <a:r>
              <a:rPr lang="el-GR" sz="2400" b="1" u="sng" dirty="0" smtClean="0">
                <a:latin typeface="Arial" pitchFamily="34" charset="0"/>
                <a:cs typeface="Arial" pitchFamily="34" charset="0"/>
              </a:rPr>
              <a:t>ΠΕΡΙ ΠΟΛΙΤΙΚΗΣ ΑΜΥΝΑΣ ΝΟΜΟΘΕΣΙΑ</a:t>
            </a:r>
          </a:p>
          <a:p>
            <a:pPr algn="just"/>
            <a:endParaRPr lang="el-GR" sz="2400" b="1" u="sng" dirty="0" smtClean="0">
              <a:latin typeface="Arial" pitchFamily="34" charset="0"/>
              <a:cs typeface="Arial" pitchFamily="34" charset="0"/>
            </a:endParaRPr>
          </a:p>
          <a:p>
            <a:pPr algn="just"/>
            <a:r>
              <a:rPr lang="el-GR" sz="2400" dirty="0" smtClean="0">
                <a:latin typeface="Arial" pitchFamily="34" charset="0"/>
                <a:cs typeface="Arial" pitchFamily="34" charset="0"/>
              </a:rPr>
              <a:t>Ο ΥΠΕΣ εκπονεί Γενικό Σχέδιο Πολιτικής Άμυνας, σκοπός του οποίου είναι ο καθορισμός των βασικών αρχών με βάση τις οποίες καταρτίζονται από τις πολιτικές αμυντικές δυνάμεις και υπηρεσίες, σχέδια αναφορικά με την οργάνωση, εκπαίδευση, ασφάλεια, αυτοπροστασία και δράση για σκοπούς πολιτικής άμυνας.</a:t>
            </a:r>
            <a:endParaRPr lang="el-G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2131"/>
            <a:ext cx="4876800" cy="703869"/>
          </a:xfrm>
        </p:spPr>
        <p:txBody>
          <a:bodyPr>
            <a:normAutofit fontScale="90000"/>
          </a:bodyPr>
          <a:lstStyle/>
          <a:p>
            <a:r>
              <a:rPr lang="el-GR" sz="2800" u="sng" dirty="0" smtClean="0">
                <a:latin typeface="Arial" pitchFamily="34" charset="0"/>
                <a:cs typeface="Arial" pitchFamily="34" charset="0"/>
              </a:rPr>
              <a:t>ΗΜΕΡΙΔΑ ΠΟΛΙΤΙΚΗΣ ΑΜΥΝΑΣ</a:t>
            </a:r>
            <a:br>
              <a:rPr lang="el-GR" sz="2800" u="sng" dirty="0" smtClean="0">
                <a:latin typeface="Arial" pitchFamily="34" charset="0"/>
                <a:cs typeface="Arial" pitchFamily="34" charset="0"/>
              </a:rPr>
            </a:br>
            <a:endParaRPr lang="en-GB" sz="2800" dirty="0">
              <a:latin typeface="Arial" pitchFamily="34" charset="0"/>
              <a:cs typeface="Arial" pitchFamily="34" charset="0"/>
            </a:endParaRPr>
          </a:p>
        </p:txBody>
      </p:sp>
      <p:pic>
        <p:nvPicPr>
          <p:cNvPr id="10" name="Picture 10" descr="ΣΗΜΑ ΠΟΛΙΤΙΚΗ ΑΜΥΝΑ"/>
          <p:cNvPicPr>
            <a:picLocks noChangeAspect="1" noChangeArrowheads="1"/>
          </p:cNvPicPr>
          <p:nvPr/>
        </p:nvPicPr>
        <p:blipFill>
          <a:blip r:embed="rId2" cstate="print"/>
          <a:srcRect/>
          <a:stretch>
            <a:fillRect/>
          </a:stretch>
        </p:blipFill>
        <p:spPr bwMode="auto">
          <a:xfrm>
            <a:off x="152400" y="304800"/>
            <a:ext cx="914400" cy="876646"/>
          </a:xfrm>
          <a:prstGeom prst="rect">
            <a:avLst/>
          </a:prstGeom>
          <a:noFill/>
        </p:spPr>
      </p:pic>
      <p:sp>
        <p:nvSpPr>
          <p:cNvPr id="5" name="Title 1"/>
          <p:cNvSpPr txBox="1">
            <a:spLocks/>
          </p:cNvSpPr>
          <p:nvPr/>
        </p:nvSpPr>
        <p:spPr>
          <a:xfrm>
            <a:off x="4114800" y="2438400"/>
            <a:ext cx="4953000" cy="533400"/>
          </a:xfrm>
          <a:prstGeom prst="rect">
            <a:avLst/>
          </a:prstGeom>
          <a:solidFill>
            <a:srgbClr val="00B0F0"/>
          </a:solidFill>
        </p:spPr>
        <p:txBody>
          <a:bodyPr bIns="91440" anchor="ctr"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solidFill>
                  <a:srgbClr val="FFFFFF"/>
                </a:solidFill>
                <a:latin typeface="Arial" pitchFamily="34" charset="0"/>
                <a:ea typeface="+mj-ea"/>
                <a:cs typeface="Arial" pitchFamily="34" charset="0"/>
              </a:rPr>
              <a:t>Νομοθεσία - Οργάνωση πολιτικής άμυνας</a:t>
            </a:r>
            <a:endParaRPr kumimoji="0" lang="en-GB" sz="2400" b="0" i="0" u="none" strike="noStrike" kern="1200" cap="none" spc="0" normalizeH="0" baseline="0" noProof="0" dirty="0">
              <a:ln>
                <a:noFill/>
              </a:ln>
              <a:solidFill>
                <a:srgbClr val="FFFFFF"/>
              </a:solidFill>
              <a:effectLst/>
              <a:uLnTx/>
              <a:uFillTx/>
              <a:latin typeface="Arial" pitchFamily="34" charset="0"/>
              <a:ea typeface="+mj-ea"/>
              <a:cs typeface="Arial" pitchFamily="34" charset="0"/>
            </a:endParaRPr>
          </a:p>
        </p:txBody>
      </p:sp>
      <p:sp>
        <p:nvSpPr>
          <p:cNvPr id="6" name="TextBox 5"/>
          <p:cNvSpPr txBox="1"/>
          <p:nvPr/>
        </p:nvSpPr>
        <p:spPr>
          <a:xfrm>
            <a:off x="609600" y="3494544"/>
            <a:ext cx="8077200" cy="1938992"/>
          </a:xfrm>
          <a:prstGeom prst="rect">
            <a:avLst/>
          </a:prstGeom>
          <a:noFill/>
        </p:spPr>
        <p:txBody>
          <a:bodyPr wrap="square" rtlCol="0">
            <a:spAutoFit/>
          </a:bodyPr>
          <a:lstStyle/>
          <a:p>
            <a:pPr algn="ctr"/>
            <a:r>
              <a:rPr lang="el-GR" sz="2400" b="1" u="sng" dirty="0" smtClean="0">
                <a:latin typeface="Arial" pitchFamily="34" charset="0"/>
                <a:cs typeface="Arial" pitchFamily="34" charset="0"/>
              </a:rPr>
              <a:t>ΠΕΡΙ ΠΟΛΙΤΙΚΗΣ ΑΜΥΝΑΣ ΝΟΜΟΘΕΣΙΑ</a:t>
            </a:r>
          </a:p>
          <a:p>
            <a:pPr algn="just"/>
            <a:endParaRPr lang="el-GR" sz="2400" b="1" u="sng" dirty="0" smtClean="0">
              <a:latin typeface="Arial" pitchFamily="34" charset="0"/>
              <a:cs typeface="Arial" pitchFamily="34" charset="0"/>
            </a:endParaRPr>
          </a:p>
          <a:p>
            <a:pPr algn="just"/>
            <a:endParaRPr lang="el-GR" sz="2400" b="1" u="sng" dirty="0" smtClean="0">
              <a:latin typeface="Arial" pitchFamily="34" charset="0"/>
              <a:cs typeface="Arial" pitchFamily="34" charset="0"/>
            </a:endParaRPr>
          </a:p>
          <a:p>
            <a:pPr algn="ctr"/>
            <a:r>
              <a:rPr lang="el-GR" sz="2400" b="1" u="sng" dirty="0" smtClean="0">
                <a:solidFill>
                  <a:srgbClr val="FF0000"/>
                </a:solidFill>
                <a:latin typeface="Arial" pitchFamily="34" charset="0"/>
                <a:cs typeface="Arial" pitchFamily="34" charset="0"/>
              </a:rPr>
              <a:t>Βασικό Εθνικό Σχέδιο «ΖΗΝΩΝ»</a:t>
            </a:r>
          </a:p>
          <a:p>
            <a:pPr algn="just"/>
            <a:endParaRPr lang="el-GR" sz="2400" b="1" u="sng"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1122</TotalTime>
  <Words>1897</Words>
  <Application>Microsoft Office PowerPoint</Application>
  <PresentationFormat>On-screen Show (4:3)</PresentationFormat>
  <Paragraphs>478</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Equity</vt:lpstr>
      <vt:lpstr>ΗΜΕΡΙΔΑ ΠΟΛΙΤΙΚΗΣ ΑΜΥΝΑΣ (Πέμπτη 26 Ιανουαρίου 2017)</vt:lpstr>
      <vt:lpstr>ΗΜΕΡΙΔΑ ΠΟΛΙΤΙΚΗΣ ΑΜΥΝΑΣ </vt:lpstr>
      <vt:lpstr>ΗΜΕΡΙΔΑ ΠΟΛΙΤΙΚΗΣ ΑΜΥΝΑΣ </vt:lpstr>
      <vt:lpstr>ΗΜΕΡΙΔΑ ΠΟΛΙΤΙΚΗΣ ΑΜΥΝΑΣ </vt:lpstr>
      <vt:lpstr>ΗΜΕΡΙΔΑ ΠΟΛΙΤΙΚΗΣ ΑΜΥΝΑΣ </vt:lpstr>
      <vt:lpstr>ΗΜΕΡΙΔΑ ΠΟΛΙΤΙΚΗΣ ΑΜΥΝΑΣ </vt:lpstr>
      <vt:lpstr>ΗΜΕΡΙΔΑ ΠΟΛΙΤΙΚΗΣ ΑΜΥΝΑΣ </vt:lpstr>
      <vt:lpstr>ΗΜΕΡΙΔΑ ΠΟΛΙΤΙΚΗΣ ΑΜΥΝΑΣ </vt:lpstr>
      <vt:lpstr>ΗΜΕΡΙΔΑ ΠΟΛΙΤΙΚΗΣ ΑΜΥΝΑΣ </vt:lpstr>
      <vt:lpstr>ΗΜΕΡΙΔΑ ΠΟΛΙΤΙΚΗΣ ΑΜΥΝΑΣ </vt:lpstr>
      <vt:lpstr>ΗΜΕΡΙΔΑ ΠΟΛΙΤΙΚΗΣ ΑΜΥΝΑΣ </vt:lpstr>
      <vt:lpstr>ΗΜΕΡΙΔΑ ΠΟΛΙΤΙΚΗΣ ΑΜΥΝΑΣ </vt:lpstr>
      <vt:lpstr>ΗΜΕΡΙΔΑ ΠΟΛΙΤΙΚΗΣ ΑΜΥΝΑΣ </vt:lpstr>
      <vt:lpstr>ΗΜΕΡΙΔΑ ΠΟΛΙΤΙΚΗΣ ΑΜΥΝΑΣ </vt:lpstr>
      <vt:lpstr>ΗΜΕΡΙΔΑ ΠΟΛΙΤΙΚΗΣ ΑΜΥΝΑΣ </vt:lpstr>
      <vt:lpstr>Slide 16</vt:lpstr>
      <vt:lpstr>Slide 17</vt:lpstr>
      <vt:lpstr>Slide 18</vt:lpstr>
      <vt:lpstr>ΗΜΕΡΙΔΑ ΠΟΛΙΤΙΚΗΣ ΑΜΥΝΑΣ </vt:lpstr>
      <vt:lpstr>Slide 20</vt:lpstr>
      <vt:lpstr>ΗΜΕΡΙΔΑ ΠΟΛΙΤΙΚΗΣ ΑΜΥΝΑΣ </vt:lpstr>
      <vt:lpstr>ΗΜΕΡΙΔΑ ΠΟΛΙΤΙΚΗΣ ΑΜΥΝΑΣ (Πέμπτη 26 Ιανουαρίου 2017)</vt:lpstr>
      <vt:lpstr>ΗΜΕΡΙΔΑ ΠΟΛΙΤΙΚΗΣ ΑΜΥΝΑΣ (Πέμπτη 26 Ιανουαρίου 2017)</vt:lpstr>
      <vt:lpstr>ΗΜΕΡΙΔΑ ΠΟΛΙΤΙΚΗΣ ΑΜΥΝΑΣ </vt:lpstr>
      <vt:lpstr>ΗΜΕΡΙΔΑ ΠΟΛΙΤΙΚΗΣ ΑΜΥΝΑΣ </vt:lpstr>
      <vt:lpstr>ΗΜΕΡΙΔΑ ΠΟΛΙΤΙΚΗΣ ΑΜΥΝΑΣ </vt:lpstr>
      <vt:lpstr>ΗΜΕΡΙΔΑ ΠΟΛΙΤΙΚΗΣ ΑΜΥΝΑΣ </vt:lpstr>
      <vt:lpstr>Slide 28</vt:lpstr>
      <vt:lpstr>ΗΜΕΡΙΔΑ ΠΟΛΙΤΙΚΗΣ ΑΜΥΝΑΣ </vt:lpstr>
      <vt:lpstr>Slide 30</vt:lpstr>
      <vt:lpstr>Slide 31</vt:lpstr>
      <vt:lpstr>ΗΜΕΡΙΔΑ ΠΟΛΙΤΙΚΗΣ ΑΜΥΝΑΣ </vt:lpstr>
      <vt:lpstr>Slide 33</vt:lpstr>
      <vt:lpstr>ΗΜΕΡΙΔΑ ΠΟΛΙΤΙΚΗΣ ΑΜΥΝΑΣ </vt:lpstr>
      <vt:lpstr>Slide 35</vt:lpstr>
      <vt:lpstr>ΗΜΕΡΙΔΑ ΠΟΛΙΤΙΚΗΣ ΑΜΥΝΑΣ </vt:lpstr>
      <vt:lpstr>«ΕΓΚΕΛΑΔΟΣ»</vt:lpstr>
      <vt:lpstr>ΗΜΕΡΙΔΑ ΠΟΛΙΤΙΚΗΣ ΑΜΥΝΑΣ </vt:lpstr>
      <vt:lpstr>ΗΜΕΡΙΔΑ ΠΟΛΙΤΙΚΗΣ ΑΜΥΝΑΣ </vt:lpstr>
      <vt:lpstr>ΗΜΕΡΙΔΑ ΠΟΛΙΤΙΚΗΣ ΑΜΥΝΑΣ </vt:lpstr>
      <vt:lpstr>ΗΜΕΡΙΔΑ ΠΟΛΙΤΙΚΗΣ ΑΜΥΝΑΣ </vt:lpstr>
      <vt:lpstr>Slide 42</vt:lpstr>
      <vt:lpstr>Slide 43</vt:lpstr>
      <vt:lpstr>Slide 44</vt:lpstr>
      <vt:lpstr>ΗΜΕΡΙΔΑ ΠΟΛΙΤΙΚΗΣ ΑΜΥΝΑΣ </vt:lpstr>
      <vt:lpstr>Slide 46</vt:lpstr>
      <vt:lpstr>Slide 47</vt:lpstr>
      <vt:lpstr>Slide 48</vt:lpstr>
      <vt:lpstr>Slide 49</vt:lpstr>
      <vt:lpstr>Slide 50</vt:lpstr>
      <vt:lpstr>ΗΜΕΡΙΔΑ ΠΟΛΙΤΙΚΗΣ ΑΜΥΝΑΣ (Πέμπτη 26 Ιανουαρίου 2017)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36</cp:revision>
  <dcterms:created xsi:type="dcterms:W3CDTF">2006-08-16T00:00:00Z</dcterms:created>
  <dcterms:modified xsi:type="dcterms:W3CDTF">2017-01-27T06:19:00Z</dcterms:modified>
</cp:coreProperties>
</file>